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41"/>
  </p:notesMasterIdLst>
  <p:sldIdLst>
    <p:sldId id="275" r:id="rId2"/>
    <p:sldId id="298" r:id="rId3"/>
    <p:sldId id="299" r:id="rId4"/>
    <p:sldId id="277" r:id="rId5"/>
    <p:sldId id="257" r:id="rId6"/>
    <p:sldId id="266" r:id="rId7"/>
    <p:sldId id="279" r:id="rId8"/>
    <p:sldId id="267" r:id="rId9"/>
    <p:sldId id="268" r:id="rId10"/>
    <p:sldId id="269" r:id="rId11"/>
    <p:sldId id="270" r:id="rId12"/>
    <p:sldId id="258" r:id="rId13"/>
    <p:sldId id="259" r:id="rId14"/>
    <p:sldId id="260" r:id="rId15"/>
    <p:sldId id="272" r:id="rId16"/>
    <p:sldId id="271" r:id="rId17"/>
    <p:sldId id="262" r:id="rId18"/>
    <p:sldId id="273" r:id="rId19"/>
    <p:sldId id="280" r:id="rId20"/>
    <p:sldId id="281" r:id="rId21"/>
    <p:sldId id="263" r:id="rId22"/>
    <p:sldId id="264"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76"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03" autoAdjust="0"/>
    <p:restoredTop sz="94095" autoAdjust="0"/>
  </p:normalViewPr>
  <p:slideViewPr>
    <p:cSldViewPr snapToGrid="0">
      <p:cViewPr varScale="1">
        <p:scale>
          <a:sx n="63" d="100"/>
          <a:sy n="63" d="100"/>
        </p:scale>
        <p:origin x="6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CE1C5C-32E9-452A-98C7-531AEE79770D}" type="datetimeFigureOut">
              <a:rPr lang="en-IN" smtClean="0"/>
              <a:t>25-06-2020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687D9F-7BB9-4ACF-9C90-FF8BC4DAF2E9}" type="slidenum">
              <a:rPr lang="en-IN" smtClean="0"/>
              <a:t>‹#›</a:t>
            </a:fld>
            <a:endParaRPr lang="en-IN"/>
          </a:p>
        </p:txBody>
      </p:sp>
    </p:spTree>
    <p:extLst>
      <p:ext uri="{BB962C8B-B14F-4D97-AF65-F5344CB8AC3E}">
        <p14:creationId xmlns:p14="http://schemas.microsoft.com/office/powerpoint/2010/main" val="33178230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04FFCBE-6686-441F-8A2C-230A8AE50E87}" type="datetime1">
              <a:rPr lang="en-IN" smtClean="0"/>
              <a:t>25-06-2020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BB218-BEB4-491D-A67B-BB08B1B42134}"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3665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5EC2C76-C02C-455B-89EA-1C893D8EC76B}" type="datetime1">
              <a:rPr lang="en-IN" smtClean="0"/>
              <a:t>25-06-2020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BB218-BEB4-491D-A67B-BB08B1B42134}" type="slidenum">
              <a:rPr lang="en-IN" smtClean="0"/>
              <a:t>‹#›</a:t>
            </a:fld>
            <a:endParaRPr lang="en-IN"/>
          </a:p>
        </p:txBody>
      </p:sp>
    </p:spTree>
    <p:extLst>
      <p:ext uri="{BB962C8B-B14F-4D97-AF65-F5344CB8AC3E}">
        <p14:creationId xmlns:p14="http://schemas.microsoft.com/office/powerpoint/2010/main" val="3166548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E61D0D-AC74-4A70-9B82-59516CCAB75A}" type="datetime1">
              <a:rPr lang="en-IN" smtClean="0"/>
              <a:t>25-06-2020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BB218-BEB4-491D-A67B-BB08B1B42134}" type="slidenum">
              <a:rPr lang="en-IN" smtClean="0"/>
              <a:t>‹#›</a:t>
            </a:fld>
            <a:endParaRPr lang="en-IN"/>
          </a:p>
        </p:txBody>
      </p:sp>
    </p:spTree>
    <p:extLst>
      <p:ext uri="{BB962C8B-B14F-4D97-AF65-F5344CB8AC3E}">
        <p14:creationId xmlns:p14="http://schemas.microsoft.com/office/powerpoint/2010/main" val="81787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C4E0642-5A80-491E-9B61-B3C444BE32D0}" type="datetime1">
              <a:rPr lang="en-IN" smtClean="0"/>
              <a:t>25-06-2020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BB218-BEB4-491D-A67B-BB08B1B42134}" type="slidenum">
              <a:rPr lang="en-IN" smtClean="0"/>
              <a:t>‹#›</a:t>
            </a:fld>
            <a:endParaRPr lang="en-IN"/>
          </a:p>
        </p:txBody>
      </p:sp>
    </p:spTree>
    <p:extLst>
      <p:ext uri="{BB962C8B-B14F-4D97-AF65-F5344CB8AC3E}">
        <p14:creationId xmlns:p14="http://schemas.microsoft.com/office/powerpoint/2010/main" val="2684522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EF6EF2-0DA1-42D1-9CE9-A8E3ED8890F0}" type="datetime1">
              <a:rPr lang="en-IN" smtClean="0"/>
              <a:t>25-06-2020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ABB218-BEB4-491D-A67B-BB08B1B42134}"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8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A818451-5FC2-4152-B214-5356DB3C7B87}" type="datetime1">
              <a:rPr lang="en-IN" smtClean="0"/>
              <a:t>25-06-2020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ABB218-BEB4-491D-A67B-BB08B1B42134}" type="slidenum">
              <a:rPr lang="en-IN" smtClean="0"/>
              <a:t>‹#›</a:t>
            </a:fld>
            <a:endParaRPr lang="en-IN"/>
          </a:p>
        </p:txBody>
      </p:sp>
    </p:spTree>
    <p:extLst>
      <p:ext uri="{BB962C8B-B14F-4D97-AF65-F5344CB8AC3E}">
        <p14:creationId xmlns:p14="http://schemas.microsoft.com/office/powerpoint/2010/main" val="4252359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7E6D65D-7F7F-4223-B7B7-D500BAEE4388}" type="datetime1">
              <a:rPr lang="en-IN" smtClean="0"/>
              <a:t>25-06-2020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3ABB218-BEB4-491D-A67B-BB08B1B42134}" type="slidenum">
              <a:rPr lang="en-IN" smtClean="0"/>
              <a:t>‹#›</a:t>
            </a:fld>
            <a:endParaRPr lang="en-IN"/>
          </a:p>
        </p:txBody>
      </p:sp>
    </p:spTree>
    <p:extLst>
      <p:ext uri="{BB962C8B-B14F-4D97-AF65-F5344CB8AC3E}">
        <p14:creationId xmlns:p14="http://schemas.microsoft.com/office/powerpoint/2010/main" val="58307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CA2E692-AD09-4F74-81EB-DDEBEDD96C92}" type="datetime1">
              <a:rPr lang="en-IN" smtClean="0"/>
              <a:t>25-06-2020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3ABB218-BEB4-491D-A67B-BB08B1B42134}" type="slidenum">
              <a:rPr lang="en-IN" smtClean="0"/>
              <a:t>‹#›</a:t>
            </a:fld>
            <a:endParaRPr lang="en-IN"/>
          </a:p>
        </p:txBody>
      </p:sp>
    </p:spTree>
    <p:extLst>
      <p:ext uri="{BB962C8B-B14F-4D97-AF65-F5344CB8AC3E}">
        <p14:creationId xmlns:p14="http://schemas.microsoft.com/office/powerpoint/2010/main" val="2361248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7476913-0F01-4FE3-9075-3C326A82CFB6}" type="datetime1">
              <a:rPr lang="en-IN" smtClean="0"/>
              <a:t>25-06-2020</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03ABB218-BEB4-491D-A67B-BB08B1B42134}" type="slidenum">
              <a:rPr lang="en-IN" smtClean="0"/>
              <a:t>‹#›</a:t>
            </a:fld>
            <a:endParaRPr lang="en-IN"/>
          </a:p>
        </p:txBody>
      </p:sp>
    </p:spTree>
    <p:extLst>
      <p:ext uri="{BB962C8B-B14F-4D97-AF65-F5344CB8AC3E}">
        <p14:creationId xmlns:p14="http://schemas.microsoft.com/office/powerpoint/2010/main" val="2460815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BB9D69C-4DAF-4448-80D3-6A3418650005}" type="datetime1">
              <a:rPr lang="en-IN" smtClean="0"/>
              <a:t>25-06-2020</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03ABB218-BEB4-491D-A67B-BB08B1B42134}" type="slidenum">
              <a:rPr lang="en-IN" smtClean="0"/>
              <a:t>‹#›</a:t>
            </a:fld>
            <a:endParaRPr lang="en-IN"/>
          </a:p>
        </p:txBody>
      </p:sp>
    </p:spTree>
    <p:extLst>
      <p:ext uri="{BB962C8B-B14F-4D97-AF65-F5344CB8AC3E}">
        <p14:creationId xmlns:p14="http://schemas.microsoft.com/office/powerpoint/2010/main" val="21204595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561D09B-F313-45BF-B011-546D207447BD}" type="datetime1">
              <a:rPr lang="en-IN" smtClean="0"/>
              <a:t>25-06-2020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ABB218-BEB4-491D-A67B-BB08B1B42134}" type="slidenum">
              <a:rPr lang="en-IN" smtClean="0"/>
              <a:t>‹#›</a:t>
            </a:fld>
            <a:endParaRPr lang="en-IN"/>
          </a:p>
        </p:txBody>
      </p:sp>
    </p:spTree>
    <p:extLst>
      <p:ext uri="{BB962C8B-B14F-4D97-AF65-F5344CB8AC3E}">
        <p14:creationId xmlns:p14="http://schemas.microsoft.com/office/powerpoint/2010/main" val="213409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4DF706E-F227-4716-95EE-1360D9972843}" type="datetime1">
              <a:rPr lang="en-IN" smtClean="0"/>
              <a:t>25-06-2020</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03ABB218-BEB4-491D-A67B-BB08B1B42134}"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5857490"/>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indiannavy.nic.in/content/raksha-mantri-shri-manohar-parrikar-inaugurates-imac-navy-cg-joint-operations-centre"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ccom.unh.edu/indian-ocean-bathymetric-compilation-project"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indiancoastguard.gov.in/WriteReadData/bookpdf/201603180305291474292NMSAR_MANUA-2010.pdf"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www.indiancoastguard.gov.in/content/447_3_NMSARCA.aspx"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indiancoastguard.gov.in/content/1680_3_SAROrganisation.aspx"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hyperlink" Target="https://www.indiancoastguard.gov.in/WriteReadData/bookpdf/201603180305291474292NMSAR_MANUA-2010.pdf"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www.imo.org/en/OurWork/Safety/RadioCommunicationsAndSearchAndRescue/SearchAndRescue/Pages/IAMSARManual.aspx" TargetMode="External"/><Relationship Id="rId7" Type="http://schemas.openxmlformats.org/officeDocument/2006/relationships/hyperlink" Target="https://patents.google.com/patent/US6952631B2/en" TargetMode="External"/><Relationship Id="rId2" Type="http://schemas.openxmlformats.org/officeDocument/2006/relationships/hyperlink" Target="https://www.indiancoastguard.gov.in/WriteReadData/bookpdf/201603180305291474292NMSAR_MANUA-2010.pdf" TargetMode="External"/><Relationship Id="rId1" Type="http://schemas.openxmlformats.org/officeDocument/2006/relationships/slideLayout" Target="../slideLayouts/slideLayout2.xml"/><Relationship Id="rId6" Type="http://schemas.openxmlformats.org/officeDocument/2006/relationships/hyperlink" Target="https://ieeexplore.ieee.org/abstract/document/1459144/" TargetMode="External"/><Relationship Id="rId5" Type="http://schemas.openxmlformats.org/officeDocument/2006/relationships/hyperlink" Target="https://www.indiancoastguard.gov.in/content/329_3_SearchAndRescue.aspx" TargetMode="External"/><Relationship Id="rId4" Type="http://schemas.openxmlformats.org/officeDocument/2006/relationships/hyperlink" Target="http://www.imo.org/en/About/Conventions/ListOfConventions/Pages/International-Convention-on-Maritime-Search-and-Rescue-(SAR).aspx"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www.indiancoastguard.gov.in/content/447_3_NMSARCA.aspx" TargetMode="External"/><Relationship Id="rId2" Type="http://schemas.openxmlformats.org/officeDocument/2006/relationships/hyperlink" Target="http://www.imo.org/en/OurWork/Safety/Navigation/Pages/AIS.aspx" TargetMode="External"/><Relationship Id="rId1" Type="http://schemas.openxmlformats.org/officeDocument/2006/relationships/slideLayout" Target="../slideLayouts/slideLayout2.xml"/><Relationship Id="rId6" Type="http://schemas.openxmlformats.org/officeDocument/2006/relationships/hyperlink" Target="http://ccom.unh.edu/indian-ocean-bathymetric-compilation-project" TargetMode="External"/><Relationship Id="rId5" Type="http://schemas.openxmlformats.org/officeDocument/2006/relationships/hyperlink" Target="https://aireon.com/2016/11/29/aireon-flightaware-announce-new-partnership-sitaonair-provide-space-based-ads-b-flight-tracking-airlines/" TargetMode="External"/><Relationship Id="rId4" Type="http://schemas.openxmlformats.org/officeDocument/2006/relationships/hyperlink" Target="https://www.aai.aero/sites/default/files/press_release_news/MOU%20WITH%20COAST%20Guard.pdf" TargetMode="External"/></Relationships>
</file>

<file path=ppt/slides/_rels/slide3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aireon.com/2016/11/29/aireon-flightaware-announce-new-partnership-sitaonair-provide-space-based-ads-b-flight-tracking-airlines/"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aai.aero/sites/default/files/press_release_news/MOU%20WITH%20COAST%20Guard.pdf"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8029" y="1403134"/>
            <a:ext cx="10058400" cy="1450757"/>
          </a:xfrm>
        </p:spPr>
        <p:txBody>
          <a:bodyPr>
            <a:normAutofit fontScale="90000"/>
          </a:bodyPr>
          <a:lstStyle/>
          <a:p>
            <a:pPr algn="ctr"/>
            <a:r>
              <a:rPr lang="en-IN" sz="6700" dirty="0" smtClean="0">
                <a:latin typeface="Arial Black" panose="020B0A04020102020204" pitchFamily="34" charset="0"/>
              </a:rPr>
              <a:t>UWSAR – Regulatory Framework for the IOR</a:t>
            </a:r>
            <a:r>
              <a:rPr lang="en-IN" dirty="0" smtClean="0">
                <a:latin typeface="Arial Black" panose="020B0A04020102020204" pitchFamily="34" charset="0"/>
              </a:rPr>
              <a:t/>
            </a:r>
            <a:br>
              <a:rPr lang="en-IN" dirty="0" smtClean="0">
                <a:latin typeface="Arial Black" panose="020B0A04020102020204" pitchFamily="34" charset="0"/>
              </a:rPr>
            </a:br>
            <a:endParaRPr lang="en-IN" dirty="0">
              <a:latin typeface="Arial Black" panose="020B0A04020102020204" pitchFamily="34" charset="0"/>
            </a:endParaRPr>
          </a:p>
        </p:txBody>
      </p:sp>
      <p:pic>
        <p:nvPicPr>
          <p:cNvPr id="3" name="Picture 2"/>
          <p:cNvPicPr>
            <a:picLocks noChangeAspect="1"/>
          </p:cNvPicPr>
          <p:nvPr/>
        </p:nvPicPr>
        <p:blipFill>
          <a:blip r:embed="rId2"/>
          <a:stretch>
            <a:fillRect/>
          </a:stretch>
        </p:blipFill>
        <p:spPr>
          <a:xfrm>
            <a:off x="1488156" y="2853891"/>
            <a:ext cx="8734425" cy="3305175"/>
          </a:xfrm>
          <a:prstGeom prst="rect">
            <a:avLst/>
          </a:prstGeom>
        </p:spPr>
      </p:pic>
      <p:sp>
        <p:nvSpPr>
          <p:cNvPr id="5" name="Slide Number Placeholder 4"/>
          <p:cNvSpPr>
            <a:spLocks noGrp="1"/>
          </p:cNvSpPr>
          <p:nvPr>
            <p:ph type="sldNum" sz="quarter" idx="12"/>
          </p:nvPr>
        </p:nvSpPr>
        <p:spPr/>
        <p:txBody>
          <a:bodyPr/>
          <a:lstStyle/>
          <a:p>
            <a:fld id="{03ABB218-BEB4-491D-A67B-BB08B1B42134}" type="slidenum">
              <a:rPr lang="en-IN" sz="2800" smtClean="0"/>
              <a:t>1</a:t>
            </a:fld>
            <a:endParaRPr lang="en-IN" sz="2800" dirty="0"/>
          </a:p>
        </p:txBody>
      </p:sp>
    </p:spTree>
    <p:extLst>
      <p:ext uri="{BB962C8B-B14F-4D97-AF65-F5344CB8AC3E}">
        <p14:creationId xmlns:p14="http://schemas.microsoft.com/office/powerpoint/2010/main" val="15306324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Locating a distressed non – military submersible</a:t>
            </a:r>
            <a:endParaRPr lang="en-IN" dirty="0">
              <a:latin typeface="Arial Black" panose="020B0A04020102020204" pitchFamily="34" charset="0"/>
            </a:endParaRPr>
          </a:p>
        </p:txBody>
      </p:sp>
      <p:sp>
        <p:nvSpPr>
          <p:cNvPr id="3" name="Content Placeholder 2"/>
          <p:cNvSpPr>
            <a:spLocks noGrp="1"/>
          </p:cNvSpPr>
          <p:nvPr>
            <p:ph idx="1"/>
          </p:nvPr>
        </p:nvSpPr>
        <p:spPr/>
        <p:txBody>
          <a:bodyPr>
            <a:normAutofit/>
          </a:bodyPr>
          <a:lstStyle/>
          <a:p>
            <a:pPr marL="514350" indent="-514350" algn="just">
              <a:buClr>
                <a:schemeClr val="tx1"/>
              </a:buClr>
              <a:buFont typeface="+mj-lt"/>
              <a:buAutoNum type="arabicPeriod"/>
            </a:pPr>
            <a:r>
              <a:rPr lang="en-IN" sz="2800" dirty="0" smtClean="0"/>
              <a:t>Again  AIS data can and is generally used which can be provided by the </a:t>
            </a:r>
            <a:r>
              <a:rPr lang="en-IN" sz="2800" dirty="0" smtClean="0">
                <a:sym typeface="Wingdings" panose="05000000000000000000" pitchFamily="2" charset="2"/>
              </a:rPr>
              <a:t>Information </a:t>
            </a:r>
            <a:r>
              <a:rPr lang="en-IN" sz="2800" dirty="0">
                <a:sym typeface="Wingdings" panose="05000000000000000000" pitchFamily="2" charset="2"/>
              </a:rPr>
              <a:t>Management and Analysis Centre (IMAC), </a:t>
            </a:r>
            <a:r>
              <a:rPr lang="en-IN" sz="2800" dirty="0" err="1" smtClean="0">
                <a:sym typeface="Wingdings" panose="05000000000000000000" pitchFamily="2" charset="2"/>
              </a:rPr>
              <a:t>Gurgoan</a:t>
            </a:r>
            <a:endParaRPr lang="en-IN" sz="2800" dirty="0" smtClean="0">
              <a:sym typeface="Wingdings" panose="05000000000000000000" pitchFamily="2" charset="2"/>
            </a:endParaRPr>
          </a:p>
          <a:p>
            <a:pPr marL="514350" indent="-514350" algn="just">
              <a:buClr>
                <a:schemeClr val="tx1"/>
              </a:buClr>
              <a:buFont typeface="+mj-lt"/>
              <a:buAutoNum type="arabicPeriod"/>
            </a:pPr>
            <a:r>
              <a:rPr lang="en-IN" sz="2800" dirty="0" smtClean="0">
                <a:sym typeface="Wingdings" panose="05000000000000000000" pitchFamily="2" charset="2"/>
              </a:rPr>
              <a:t>Also the coast guard must form guidelines for compulsory installation of </a:t>
            </a:r>
            <a:r>
              <a:rPr lang="en-IN" sz="2800" dirty="0"/>
              <a:t>Transmitter </a:t>
            </a:r>
            <a:r>
              <a:rPr lang="en-IN" sz="2800" dirty="0" err="1"/>
              <a:t>Bouy</a:t>
            </a:r>
            <a:r>
              <a:rPr lang="en-IN" sz="2800" dirty="0"/>
              <a:t> or an emergency </a:t>
            </a:r>
            <a:r>
              <a:rPr lang="en-IN" sz="2800" dirty="0" err="1" smtClean="0"/>
              <a:t>pinger</a:t>
            </a:r>
            <a:r>
              <a:rPr lang="en-IN" sz="2800" dirty="0" smtClean="0"/>
              <a:t> in such a submersible as well as sonar sensors equipped to search for transponder signals from these devices ( this can help in the later part of this process )</a:t>
            </a: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10</a:t>
            </a:fld>
            <a:endParaRPr lang="en-IN" sz="2800" dirty="0"/>
          </a:p>
        </p:txBody>
      </p:sp>
    </p:spTree>
    <p:extLst>
      <p:ext uri="{BB962C8B-B14F-4D97-AF65-F5344CB8AC3E}">
        <p14:creationId xmlns:p14="http://schemas.microsoft.com/office/powerpoint/2010/main" val="14317587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latin typeface="Arial Black" panose="020B0A04020102020204" pitchFamily="34" charset="0"/>
              </a:rPr>
              <a:t>Locating a distressed </a:t>
            </a:r>
            <a:r>
              <a:rPr lang="en-IN" dirty="0" smtClean="0">
                <a:latin typeface="Arial Black" panose="020B0A04020102020204" pitchFamily="34" charset="0"/>
              </a:rPr>
              <a:t>military submersible / submarine</a:t>
            </a:r>
            <a:endParaRPr lang="en-IN" dirty="0"/>
          </a:p>
        </p:txBody>
      </p:sp>
      <p:sp>
        <p:nvSpPr>
          <p:cNvPr id="3" name="Content Placeholder 2"/>
          <p:cNvSpPr>
            <a:spLocks noGrp="1"/>
          </p:cNvSpPr>
          <p:nvPr>
            <p:ph idx="1"/>
          </p:nvPr>
        </p:nvSpPr>
        <p:spPr/>
        <p:txBody>
          <a:bodyPr>
            <a:normAutofit/>
          </a:bodyPr>
          <a:lstStyle/>
          <a:p>
            <a:pPr marL="457200" indent="-457200">
              <a:buClr>
                <a:schemeClr val="tx1"/>
              </a:buClr>
              <a:buFont typeface="+mj-lt"/>
              <a:buAutoNum type="arabicPeriod"/>
            </a:pPr>
            <a:r>
              <a:rPr lang="en-IN" sz="2800" dirty="0" smtClean="0"/>
              <a:t>Here you can’t fit a </a:t>
            </a:r>
            <a:r>
              <a:rPr lang="en-IN" sz="2800" dirty="0"/>
              <a:t>Transmitter </a:t>
            </a:r>
            <a:r>
              <a:rPr lang="en-IN" sz="2800" dirty="0" err="1"/>
              <a:t>Bouy</a:t>
            </a:r>
            <a:r>
              <a:rPr lang="en-IN" sz="2800" dirty="0"/>
              <a:t> or an emergency </a:t>
            </a:r>
            <a:r>
              <a:rPr lang="en-IN" sz="2800" dirty="0" err="1" smtClean="0"/>
              <a:t>pinger</a:t>
            </a:r>
            <a:r>
              <a:rPr lang="en-IN" sz="2800" dirty="0" smtClean="0"/>
              <a:t> because the exact location of military submersibles have to remain confidential with the navy, so reliance on AIS increases</a:t>
            </a:r>
            <a:endParaRPr lang="en-IN" sz="2800" dirty="0"/>
          </a:p>
        </p:txBody>
      </p:sp>
      <p:pic>
        <p:nvPicPr>
          <p:cNvPr id="5" name="Picture 4"/>
          <p:cNvPicPr>
            <a:picLocks noChangeAspect="1"/>
          </p:cNvPicPr>
          <p:nvPr/>
        </p:nvPicPr>
        <p:blipFill>
          <a:blip r:embed="rId2"/>
          <a:stretch>
            <a:fillRect/>
          </a:stretch>
        </p:blipFill>
        <p:spPr>
          <a:xfrm>
            <a:off x="0" y="3395172"/>
            <a:ext cx="6578154" cy="3462828"/>
          </a:xfrm>
          <a:prstGeom prst="rect">
            <a:avLst/>
          </a:prstGeom>
        </p:spPr>
      </p:pic>
      <p:sp>
        <p:nvSpPr>
          <p:cNvPr id="8" name="TextBox 7"/>
          <p:cNvSpPr txBox="1"/>
          <p:nvPr/>
        </p:nvSpPr>
        <p:spPr>
          <a:xfrm>
            <a:off x="6681458" y="4897925"/>
            <a:ext cx="4925085" cy="1754326"/>
          </a:xfrm>
          <a:prstGeom prst="rect">
            <a:avLst/>
          </a:prstGeom>
          <a:noFill/>
        </p:spPr>
        <p:txBody>
          <a:bodyPr wrap="square" rtlCol="0">
            <a:spAutoFit/>
          </a:bodyPr>
          <a:lstStyle/>
          <a:p>
            <a:r>
              <a:rPr lang="en-IN" b="1" dirty="0"/>
              <a:t>Figure </a:t>
            </a:r>
            <a:r>
              <a:rPr lang="en-IN" b="1" dirty="0" smtClean="0"/>
              <a:t>3: </a:t>
            </a:r>
            <a:r>
              <a:rPr lang="en-IN" b="1" dirty="0"/>
              <a:t>Press release </a:t>
            </a:r>
            <a:r>
              <a:rPr lang="en-IN" b="1" dirty="0" smtClean="0"/>
              <a:t>by Navy ( IMAC inauguration)</a:t>
            </a:r>
            <a:endParaRPr lang="en-IN" dirty="0"/>
          </a:p>
          <a:p>
            <a:r>
              <a:rPr lang="en-IN" b="1" dirty="0" err="1" smtClean="0"/>
              <a:t>Ref:</a:t>
            </a:r>
            <a:r>
              <a:rPr lang="en-IN" b="1" u="sng" dirty="0" err="1" smtClean="0">
                <a:hlinkClick r:id="rId3"/>
              </a:rPr>
              <a:t>https</a:t>
            </a:r>
            <a:r>
              <a:rPr lang="en-IN" b="1" u="sng" dirty="0">
                <a:hlinkClick r:id="rId3"/>
              </a:rPr>
              <a:t>://www.indiannavy.nic.in/content/raksha-mantri-shri-manohar-parrikar-inaugurates-imac-navy-cg-joint-operations-centre</a:t>
            </a:r>
            <a:endParaRPr lang="en-IN" b="1" u="sng" dirty="0">
              <a:solidFill>
                <a:srgbClr val="00B0F0"/>
              </a:solidFill>
            </a:endParaRPr>
          </a:p>
          <a:p>
            <a:endParaRPr lang="en-IN" dirty="0"/>
          </a:p>
        </p:txBody>
      </p:sp>
      <p:sp>
        <p:nvSpPr>
          <p:cNvPr id="6" name="Slide Number Placeholder 5"/>
          <p:cNvSpPr>
            <a:spLocks noGrp="1"/>
          </p:cNvSpPr>
          <p:nvPr>
            <p:ph type="sldNum" sz="quarter" idx="12"/>
          </p:nvPr>
        </p:nvSpPr>
        <p:spPr/>
        <p:txBody>
          <a:bodyPr/>
          <a:lstStyle/>
          <a:p>
            <a:fld id="{03ABB218-BEB4-491D-A67B-BB08B1B42134}" type="slidenum">
              <a:rPr lang="en-IN" sz="2800" smtClean="0"/>
              <a:t>11</a:t>
            </a:fld>
            <a:endParaRPr lang="en-IN" sz="2800" dirty="0"/>
          </a:p>
        </p:txBody>
      </p:sp>
    </p:spTree>
    <p:extLst>
      <p:ext uri="{BB962C8B-B14F-4D97-AF65-F5344CB8AC3E}">
        <p14:creationId xmlns:p14="http://schemas.microsoft.com/office/powerpoint/2010/main" val="323556702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69320"/>
            <a:ext cx="10058400" cy="1450757"/>
          </a:xfrm>
        </p:spPr>
        <p:txBody>
          <a:bodyPr/>
          <a:lstStyle/>
          <a:p>
            <a:pPr algn="ctr"/>
            <a:r>
              <a:rPr lang="en-IN" dirty="0" smtClean="0">
                <a:latin typeface="Arial Black" panose="020B0A04020102020204" pitchFamily="34" charset="0"/>
              </a:rPr>
              <a:t>SURVEYING</a:t>
            </a:r>
            <a:endParaRPr lang="en-IN" dirty="0">
              <a:latin typeface="Arial Black" panose="020B0A04020102020204" pitchFamily="34" charset="0"/>
            </a:endParaRPr>
          </a:p>
        </p:txBody>
      </p:sp>
      <p:sp>
        <p:nvSpPr>
          <p:cNvPr id="3" name="Content Placeholder 2"/>
          <p:cNvSpPr>
            <a:spLocks noGrp="1"/>
          </p:cNvSpPr>
          <p:nvPr>
            <p:ph idx="1"/>
          </p:nvPr>
        </p:nvSpPr>
        <p:spPr/>
        <p:txBody>
          <a:bodyPr>
            <a:normAutofit/>
          </a:bodyPr>
          <a:lstStyle/>
          <a:p>
            <a:pPr marL="0" indent="0" algn="just">
              <a:buClr>
                <a:schemeClr val="tx1"/>
              </a:buClr>
              <a:buNone/>
            </a:pPr>
            <a:r>
              <a:rPr lang="en-IN" sz="2800" dirty="0" smtClean="0"/>
              <a:t>Before beginning the search process it’s essential to ensure that we are well aware of the submarine topography of the area on which the search and rescue operation is to be carried out thereby making the search process safe and effective.</a:t>
            </a:r>
          </a:p>
          <a:p>
            <a:pPr marL="0" indent="0" algn="just">
              <a:buClr>
                <a:schemeClr val="tx1"/>
              </a:buClr>
              <a:buNone/>
            </a:pPr>
            <a:r>
              <a:rPr lang="en-IN" sz="2800" dirty="0" smtClean="0"/>
              <a:t>So typically this is done only in cases where the search area is estimated to have irregular underwater terrain and varies in </a:t>
            </a:r>
            <a:r>
              <a:rPr lang="en-IN" sz="2800" dirty="0" err="1" smtClean="0"/>
              <a:t>dept</a:t>
            </a:r>
            <a:r>
              <a:rPr lang="en-IN" sz="2800" dirty="0"/>
              <a:t> </a:t>
            </a:r>
            <a:r>
              <a:rPr lang="en-IN" sz="2800" dirty="0" smtClean="0"/>
              <a:t>at different locations </a:t>
            </a: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12</a:t>
            </a:fld>
            <a:endParaRPr lang="en-IN" sz="2800" dirty="0"/>
          </a:p>
        </p:txBody>
      </p:sp>
    </p:spTree>
    <p:extLst>
      <p:ext uri="{BB962C8B-B14F-4D97-AF65-F5344CB8AC3E}">
        <p14:creationId xmlns:p14="http://schemas.microsoft.com/office/powerpoint/2010/main" val="27696173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18963"/>
            <a:ext cx="10058400" cy="1450757"/>
          </a:xfrm>
        </p:spPr>
        <p:txBody>
          <a:bodyPr>
            <a:normAutofit/>
          </a:bodyPr>
          <a:lstStyle/>
          <a:p>
            <a:pPr algn="ctr"/>
            <a:r>
              <a:rPr lang="en-IN" dirty="0">
                <a:latin typeface="Arial Black" panose="020B0A04020102020204" pitchFamily="34" charset="0"/>
              </a:rPr>
              <a:t>BATHYMETRIC SURVEY</a:t>
            </a:r>
          </a:p>
        </p:txBody>
      </p:sp>
      <p:sp>
        <p:nvSpPr>
          <p:cNvPr id="3" name="Content Placeholder 2"/>
          <p:cNvSpPr>
            <a:spLocks noGrp="1"/>
          </p:cNvSpPr>
          <p:nvPr>
            <p:ph idx="1"/>
          </p:nvPr>
        </p:nvSpPr>
        <p:spPr/>
        <p:txBody>
          <a:bodyPr>
            <a:normAutofit lnSpcReduction="10000"/>
          </a:bodyPr>
          <a:lstStyle/>
          <a:p>
            <a:pPr algn="just"/>
            <a:r>
              <a:rPr lang="en-US" sz="2800" dirty="0" smtClean="0"/>
              <a:t>The </a:t>
            </a:r>
            <a:r>
              <a:rPr lang="en-US" sz="2800" dirty="0"/>
              <a:t>term bathymetry originally referred to the ocean’s depth relative to sea level, although it has now come to mean submarine topography or the shape and depths of underwater terrain. In the same way that topographic maps represent the three dimensional features of overland terrain, bathymetric maps illustrate the land that lies underwater. Variations in sea-floor relief may be depicted by </a:t>
            </a:r>
            <a:r>
              <a:rPr lang="en-US" sz="2800" dirty="0" err="1"/>
              <a:t>colour</a:t>
            </a:r>
            <a:r>
              <a:rPr lang="en-US" sz="2800" dirty="0"/>
              <a:t> or contour lines called depth contours or </a:t>
            </a:r>
            <a:r>
              <a:rPr lang="en-US" sz="2800" dirty="0" smtClean="0"/>
              <a:t>isobaths.</a:t>
            </a:r>
          </a:p>
          <a:p>
            <a:pPr algn="just"/>
            <a:endParaRPr lang="en-US" sz="2800" dirty="0"/>
          </a:p>
          <a:p>
            <a:pPr algn="just"/>
            <a:r>
              <a:rPr lang="en-US" sz="2800" dirty="0" smtClean="0"/>
              <a:t>This process </a:t>
            </a:r>
            <a:r>
              <a:rPr lang="en-US" sz="2800" dirty="0"/>
              <a:t>that involves scanning the ocean floor with multi-beam </a:t>
            </a:r>
            <a:r>
              <a:rPr lang="en-US" sz="2800" dirty="0" smtClean="0"/>
              <a:t>sonar takes a  lot of time.</a:t>
            </a: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13</a:t>
            </a:fld>
            <a:endParaRPr lang="en-IN" sz="2800" dirty="0"/>
          </a:p>
        </p:txBody>
      </p:sp>
    </p:spTree>
    <p:extLst>
      <p:ext uri="{BB962C8B-B14F-4D97-AF65-F5344CB8AC3E}">
        <p14:creationId xmlns:p14="http://schemas.microsoft.com/office/powerpoint/2010/main" val="316356702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5" name="Content Placeholder 4"/>
          <p:cNvPicPr>
            <a:picLocks noGrp="1" noChangeAspect="1"/>
          </p:cNvPicPr>
          <p:nvPr>
            <p:ph idx="1"/>
          </p:nvPr>
        </p:nvPicPr>
        <p:blipFill>
          <a:blip r:embed="rId2"/>
          <a:stretch>
            <a:fillRect/>
          </a:stretch>
        </p:blipFill>
        <p:spPr>
          <a:xfrm>
            <a:off x="990451" y="492369"/>
            <a:ext cx="9049842" cy="4880485"/>
          </a:xfrm>
          <a:prstGeom prst="rect">
            <a:avLst/>
          </a:prstGeom>
        </p:spPr>
      </p:pic>
      <p:sp>
        <p:nvSpPr>
          <p:cNvPr id="3" name="TextBox 2"/>
          <p:cNvSpPr txBox="1"/>
          <p:nvPr/>
        </p:nvSpPr>
        <p:spPr>
          <a:xfrm>
            <a:off x="990451" y="5372854"/>
            <a:ext cx="9049842" cy="646331"/>
          </a:xfrm>
          <a:prstGeom prst="rect">
            <a:avLst/>
          </a:prstGeom>
          <a:noFill/>
        </p:spPr>
        <p:txBody>
          <a:bodyPr wrap="square" rtlCol="0">
            <a:spAutoFit/>
          </a:bodyPr>
          <a:lstStyle/>
          <a:p>
            <a:pPr algn="ctr"/>
            <a:r>
              <a:rPr lang="en-IN" b="1" dirty="0"/>
              <a:t>Figure </a:t>
            </a:r>
            <a:r>
              <a:rPr lang="en-IN" b="1" dirty="0" smtClean="0"/>
              <a:t>4: From </a:t>
            </a:r>
            <a:r>
              <a:rPr lang="en-IN" b="1" dirty="0"/>
              <a:t>b</a:t>
            </a:r>
            <a:r>
              <a:rPr lang="en-IN" b="1" dirty="0" smtClean="0"/>
              <a:t>athymetric survey results conducted during recovery operation of MH 370</a:t>
            </a:r>
            <a:endParaRPr lang="en-IN" dirty="0"/>
          </a:p>
          <a:p>
            <a:pPr algn="ctr"/>
            <a:r>
              <a:rPr lang="en-IN" b="1" dirty="0"/>
              <a:t>Ref</a:t>
            </a:r>
            <a:r>
              <a:rPr lang="en-IN" b="1" dirty="0" smtClean="0"/>
              <a:t>: </a:t>
            </a:r>
            <a:r>
              <a:rPr lang="en-US" b="1" dirty="0"/>
              <a:t>SURVEYING AND ITS ROLE </a:t>
            </a:r>
            <a:r>
              <a:rPr lang="en-US" b="1" dirty="0" smtClean="0"/>
              <a:t>IN </a:t>
            </a:r>
            <a:r>
              <a:rPr lang="en-US" b="1" dirty="0"/>
              <a:t>THE SEARCH FOR A MISSING </a:t>
            </a:r>
            <a:r>
              <a:rPr lang="en-US" b="1" dirty="0" smtClean="0"/>
              <a:t>AIRPLANE – SM </a:t>
            </a:r>
            <a:r>
              <a:rPr lang="en-US" b="1" dirty="0" err="1" smtClean="0"/>
              <a:t>Ndlovu</a:t>
            </a:r>
            <a:r>
              <a:rPr lang="en-US" b="1" dirty="0" smtClean="0"/>
              <a:t> (2018)</a:t>
            </a:r>
            <a:endParaRPr lang="en-IN" dirty="0"/>
          </a:p>
        </p:txBody>
      </p:sp>
      <p:sp>
        <p:nvSpPr>
          <p:cNvPr id="6" name="Slide Number Placeholder 5"/>
          <p:cNvSpPr>
            <a:spLocks noGrp="1"/>
          </p:cNvSpPr>
          <p:nvPr>
            <p:ph type="sldNum" sz="quarter" idx="12"/>
          </p:nvPr>
        </p:nvSpPr>
        <p:spPr/>
        <p:txBody>
          <a:bodyPr/>
          <a:lstStyle/>
          <a:p>
            <a:fld id="{03ABB218-BEB4-491D-A67B-BB08B1B42134}" type="slidenum">
              <a:rPr lang="en-IN" sz="2800" smtClean="0"/>
              <a:t>14</a:t>
            </a:fld>
            <a:endParaRPr lang="en-IN" sz="2800" dirty="0"/>
          </a:p>
        </p:txBody>
      </p:sp>
    </p:spTree>
    <p:extLst>
      <p:ext uri="{BB962C8B-B14F-4D97-AF65-F5344CB8AC3E}">
        <p14:creationId xmlns:p14="http://schemas.microsoft.com/office/powerpoint/2010/main" val="142561928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BATHYMETRIC SURVEY IN THE IOR</a:t>
            </a:r>
            <a:endParaRPr lang="en-IN" dirty="0">
              <a:latin typeface="Arial Black" panose="020B0A04020102020204" pitchFamily="34" charset="0"/>
            </a:endParaRPr>
          </a:p>
        </p:txBody>
      </p:sp>
      <p:sp>
        <p:nvSpPr>
          <p:cNvPr id="3" name="Content Placeholder 2"/>
          <p:cNvSpPr>
            <a:spLocks noGrp="1"/>
          </p:cNvSpPr>
          <p:nvPr>
            <p:ph idx="1"/>
          </p:nvPr>
        </p:nvSpPr>
        <p:spPr>
          <a:xfrm>
            <a:off x="1097280" y="1845734"/>
            <a:ext cx="10058400" cy="4383050"/>
          </a:xfrm>
        </p:spPr>
        <p:txBody>
          <a:bodyPr>
            <a:normAutofit lnSpcReduction="10000"/>
          </a:bodyPr>
          <a:lstStyle/>
          <a:p>
            <a:pPr marL="457200" indent="-457200" algn="just">
              <a:buClr>
                <a:schemeClr val="tx1"/>
              </a:buClr>
              <a:buFont typeface="+mj-lt"/>
              <a:buAutoNum type="arabicPeriod"/>
            </a:pPr>
            <a:r>
              <a:rPr lang="en-US" sz="2800" dirty="0"/>
              <a:t>No ocean-wide map of the Indian Ocean has been produced since the 2003 map based on the work of Dr. Bob Fisher and </a:t>
            </a:r>
            <a:r>
              <a:rPr lang="en-US" sz="2800" dirty="0" err="1"/>
              <a:t>D.r</a:t>
            </a:r>
            <a:r>
              <a:rPr lang="en-US" sz="2800" dirty="0"/>
              <a:t> Andrew </a:t>
            </a:r>
            <a:r>
              <a:rPr lang="en-US" sz="2800" dirty="0" err="1"/>
              <a:t>Goodwillie</a:t>
            </a:r>
            <a:r>
              <a:rPr lang="en-US" sz="2800" dirty="0"/>
              <a:t>. No ocean-wide map has ever been produced using </a:t>
            </a:r>
            <a:r>
              <a:rPr lang="en-US" sz="2800" dirty="0" err="1"/>
              <a:t>multibeam</a:t>
            </a:r>
            <a:r>
              <a:rPr lang="en-US" sz="2800" dirty="0"/>
              <a:t> (as opposed to single beam) </a:t>
            </a:r>
            <a:r>
              <a:rPr lang="en-US" sz="2800" dirty="0" err="1"/>
              <a:t>echosounders</a:t>
            </a:r>
            <a:r>
              <a:rPr lang="en-US" sz="2800" dirty="0"/>
              <a:t>. No ocean-wide map has ever been produced incorporating long-wavelength information from satellite altimetry. Yet some of these data exist for the area. This means that the Indian Ocean is not as well mapped as it can be and should be.</a:t>
            </a:r>
            <a:endParaRPr lang="en-IN" sz="2800" dirty="0" smtClean="0"/>
          </a:p>
          <a:p>
            <a:pPr marL="457200" indent="-457200" algn="just">
              <a:buClr>
                <a:schemeClr val="tx1"/>
              </a:buClr>
              <a:buFont typeface="+mj-lt"/>
              <a:buAutoNum type="arabicPeriod"/>
            </a:pPr>
            <a:r>
              <a:rPr lang="en-IN" sz="2800" dirty="0" smtClean="0"/>
              <a:t>The General </a:t>
            </a:r>
            <a:r>
              <a:rPr lang="en-IN" sz="2800" dirty="0"/>
              <a:t>Bathymetric Chart of the </a:t>
            </a:r>
            <a:r>
              <a:rPr lang="en-IN" sz="2800" dirty="0" smtClean="0"/>
              <a:t>Oceans (GEBCO) is working to map IOR floor under its </a:t>
            </a:r>
            <a:r>
              <a:rPr lang="en-US" sz="2800" dirty="0"/>
              <a:t>Indian Ocean Bathymetric Compilation (IOBC) </a:t>
            </a:r>
            <a:r>
              <a:rPr lang="en-US" sz="2800" dirty="0" smtClean="0"/>
              <a:t>project.</a:t>
            </a:r>
            <a:endParaRPr lang="en-IN" sz="2800" dirty="0"/>
          </a:p>
          <a:p>
            <a:pPr marL="0" indent="0">
              <a:buClr>
                <a:schemeClr val="tx1"/>
              </a:buClr>
              <a:buNone/>
            </a:pP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15</a:t>
            </a:fld>
            <a:endParaRPr lang="en-IN" sz="2800" dirty="0"/>
          </a:p>
        </p:txBody>
      </p:sp>
    </p:spTree>
    <p:extLst>
      <p:ext uri="{BB962C8B-B14F-4D97-AF65-F5344CB8AC3E}">
        <p14:creationId xmlns:p14="http://schemas.microsoft.com/office/powerpoint/2010/main" val="21312426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stretch>
            <a:fillRect/>
          </a:stretch>
        </p:blipFill>
        <p:spPr>
          <a:xfrm>
            <a:off x="1097280" y="-160314"/>
            <a:ext cx="9804903" cy="6114904"/>
          </a:xfrm>
          <a:prstGeom prst="rect">
            <a:avLst/>
          </a:prstGeom>
        </p:spPr>
      </p:pic>
      <p:sp>
        <p:nvSpPr>
          <p:cNvPr id="5" name="TextBox 4"/>
          <p:cNvSpPr txBox="1"/>
          <p:nvPr/>
        </p:nvSpPr>
        <p:spPr>
          <a:xfrm>
            <a:off x="1486578" y="5640309"/>
            <a:ext cx="9026305" cy="923330"/>
          </a:xfrm>
          <a:prstGeom prst="rect">
            <a:avLst/>
          </a:prstGeom>
          <a:noFill/>
        </p:spPr>
        <p:txBody>
          <a:bodyPr wrap="square" rtlCol="0">
            <a:spAutoFit/>
          </a:bodyPr>
          <a:lstStyle/>
          <a:p>
            <a:pPr algn="ctr"/>
            <a:r>
              <a:rPr lang="en-IN" b="1" dirty="0"/>
              <a:t>Figure 5</a:t>
            </a:r>
            <a:r>
              <a:rPr lang="en-IN" b="1" dirty="0" smtClean="0"/>
              <a:t>: </a:t>
            </a:r>
            <a:r>
              <a:rPr lang="en-US" dirty="0"/>
              <a:t> </a:t>
            </a:r>
            <a:r>
              <a:rPr lang="en-US" b="1" dirty="0"/>
              <a:t>G</a:t>
            </a:r>
            <a:r>
              <a:rPr lang="en-US" b="1" dirty="0" smtClean="0"/>
              <a:t>eneral </a:t>
            </a:r>
            <a:r>
              <a:rPr lang="en-US" b="1" dirty="0"/>
              <a:t>limits of the Indian Ocean Bathymetric Compilation project</a:t>
            </a:r>
            <a:endParaRPr lang="en-IN" b="1" dirty="0"/>
          </a:p>
          <a:p>
            <a:pPr algn="ctr"/>
            <a:r>
              <a:rPr lang="en-IN" b="1" dirty="0"/>
              <a:t>Ref: </a:t>
            </a:r>
            <a:r>
              <a:rPr lang="en-IN" b="1" dirty="0">
                <a:hlinkClick r:id="rId3"/>
              </a:rPr>
              <a:t>http://ccom.unh.edu/indian-ocean-bathymetric-compilation-project</a:t>
            </a:r>
            <a:endParaRPr lang="en-IN" b="1" dirty="0"/>
          </a:p>
          <a:p>
            <a:endParaRPr lang="en-IN" dirty="0"/>
          </a:p>
        </p:txBody>
      </p:sp>
      <p:sp>
        <p:nvSpPr>
          <p:cNvPr id="7" name="Slide Number Placeholder 6"/>
          <p:cNvSpPr>
            <a:spLocks noGrp="1"/>
          </p:cNvSpPr>
          <p:nvPr>
            <p:ph type="sldNum" sz="quarter" idx="12"/>
          </p:nvPr>
        </p:nvSpPr>
        <p:spPr/>
        <p:txBody>
          <a:bodyPr/>
          <a:lstStyle/>
          <a:p>
            <a:fld id="{03ABB218-BEB4-491D-A67B-BB08B1B42134}" type="slidenum">
              <a:rPr lang="en-IN" sz="2800" smtClean="0"/>
              <a:t>16</a:t>
            </a:fld>
            <a:endParaRPr lang="en-IN" sz="2800" dirty="0"/>
          </a:p>
        </p:txBody>
      </p:sp>
    </p:spTree>
    <p:extLst>
      <p:ext uri="{BB962C8B-B14F-4D97-AF65-F5344CB8AC3E}">
        <p14:creationId xmlns:p14="http://schemas.microsoft.com/office/powerpoint/2010/main" val="81237968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517715"/>
            <a:ext cx="10058400" cy="1450757"/>
          </a:xfrm>
        </p:spPr>
        <p:txBody>
          <a:bodyPr>
            <a:normAutofit fontScale="90000"/>
          </a:bodyPr>
          <a:lstStyle/>
          <a:p>
            <a:pPr algn="ctr"/>
            <a:r>
              <a:rPr lang="en-IN" dirty="0" smtClean="0">
                <a:latin typeface="Arial Black" panose="020B0A04020102020204" pitchFamily="34" charset="0"/>
              </a:rPr>
              <a:t>SENDING SEARCH VEHICLE TO THE DISTRESS SCENE ( Choice Criteria )</a:t>
            </a:r>
            <a:endParaRPr lang="en-IN" dirty="0">
              <a:latin typeface="Arial Black" panose="020B0A04020102020204" pitchFamily="34" charset="0"/>
            </a:endParaRPr>
          </a:p>
        </p:txBody>
      </p:sp>
      <p:sp>
        <p:nvSpPr>
          <p:cNvPr id="3" name="Content Placeholder 2"/>
          <p:cNvSpPr>
            <a:spLocks noGrp="1"/>
          </p:cNvSpPr>
          <p:nvPr>
            <p:ph idx="1"/>
          </p:nvPr>
        </p:nvSpPr>
        <p:spPr>
          <a:xfrm>
            <a:off x="1097280" y="2056750"/>
            <a:ext cx="10058400" cy="4023360"/>
          </a:xfrm>
        </p:spPr>
        <p:txBody>
          <a:bodyPr>
            <a:normAutofit/>
          </a:bodyPr>
          <a:lstStyle/>
          <a:p>
            <a:pPr marL="514350" indent="-514350">
              <a:buClr>
                <a:schemeClr val="tx1"/>
              </a:buClr>
              <a:buFont typeface="+mj-lt"/>
              <a:buAutoNum type="arabicPeriod"/>
            </a:pPr>
            <a:r>
              <a:rPr lang="en-IN" sz="2800" dirty="0"/>
              <a:t>Fast decent </a:t>
            </a:r>
            <a:endParaRPr lang="en-IN" sz="2800" dirty="0" smtClean="0"/>
          </a:p>
          <a:p>
            <a:pPr marL="457200" indent="-457200">
              <a:buClr>
                <a:schemeClr val="tx1"/>
              </a:buClr>
              <a:buFont typeface="+mj-lt"/>
              <a:buAutoNum type="arabicPeriod"/>
            </a:pPr>
            <a:r>
              <a:rPr lang="en-IN" sz="2800" dirty="0" smtClean="0"/>
              <a:t>High endurance</a:t>
            </a:r>
          </a:p>
          <a:p>
            <a:pPr marL="457200" indent="-457200">
              <a:buClr>
                <a:schemeClr val="tx1"/>
              </a:buClr>
              <a:buFont typeface="+mj-lt"/>
              <a:buAutoNum type="arabicPeriod"/>
            </a:pPr>
            <a:r>
              <a:rPr lang="en-IN" sz="2800" dirty="0" smtClean="0"/>
              <a:t>Speed of search</a:t>
            </a:r>
          </a:p>
          <a:p>
            <a:pPr marL="457200" indent="-457200">
              <a:buClr>
                <a:schemeClr val="tx1"/>
              </a:buClr>
              <a:buFont typeface="+mj-lt"/>
              <a:buAutoNum type="arabicPeriod"/>
            </a:pPr>
            <a:r>
              <a:rPr lang="en-IN" sz="2800" dirty="0" smtClean="0"/>
              <a:t>Navigation</a:t>
            </a:r>
          </a:p>
          <a:p>
            <a:pPr marL="457200" indent="-457200">
              <a:buClr>
                <a:schemeClr val="tx1"/>
              </a:buClr>
              <a:buFont typeface="+mj-lt"/>
              <a:buAutoNum type="arabicPeriod"/>
            </a:pPr>
            <a:r>
              <a:rPr lang="en-IN" sz="2800" dirty="0" smtClean="0"/>
              <a:t>Visibility</a:t>
            </a:r>
          </a:p>
          <a:p>
            <a:pPr marL="0" indent="0">
              <a:buClr>
                <a:schemeClr val="tx1"/>
              </a:buClr>
              <a:buNone/>
            </a:pPr>
            <a:endParaRPr lang="en-IN" sz="2800" dirty="0" smtClean="0"/>
          </a:p>
        </p:txBody>
      </p:sp>
      <p:pic>
        <p:nvPicPr>
          <p:cNvPr id="4" name="Picture 3"/>
          <p:cNvPicPr>
            <a:picLocks noChangeAspect="1"/>
          </p:cNvPicPr>
          <p:nvPr/>
        </p:nvPicPr>
        <p:blipFill>
          <a:blip r:embed="rId2"/>
          <a:stretch>
            <a:fillRect/>
          </a:stretch>
        </p:blipFill>
        <p:spPr>
          <a:xfrm>
            <a:off x="7256271" y="2808577"/>
            <a:ext cx="3829050" cy="1171575"/>
          </a:xfrm>
          <a:prstGeom prst="rect">
            <a:avLst/>
          </a:prstGeom>
        </p:spPr>
      </p:pic>
      <p:pic>
        <p:nvPicPr>
          <p:cNvPr id="5" name="Picture 4"/>
          <p:cNvPicPr>
            <a:picLocks noChangeAspect="1"/>
          </p:cNvPicPr>
          <p:nvPr/>
        </p:nvPicPr>
        <p:blipFill>
          <a:blip r:embed="rId3"/>
          <a:stretch>
            <a:fillRect/>
          </a:stretch>
        </p:blipFill>
        <p:spPr>
          <a:xfrm>
            <a:off x="7256271" y="4068430"/>
            <a:ext cx="1143000" cy="457200"/>
          </a:xfrm>
          <a:prstGeom prst="rect">
            <a:avLst/>
          </a:prstGeom>
        </p:spPr>
      </p:pic>
      <p:sp>
        <p:nvSpPr>
          <p:cNvPr id="7" name="Slide Number Placeholder 6"/>
          <p:cNvSpPr>
            <a:spLocks noGrp="1"/>
          </p:cNvSpPr>
          <p:nvPr>
            <p:ph type="sldNum" sz="quarter" idx="12"/>
          </p:nvPr>
        </p:nvSpPr>
        <p:spPr/>
        <p:txBody>
          <a:bodyPr/>
          <a:lstStyle/>
          <a:p>
            <a:fld id="{03ABB218-BEB4-491D-A67B-BB08B1B42134}" type="slidenum">
              <a:rPr lang="en-IN" sz="2800" smtClean="0"/>
              <a:t>17</a:t>
            </a:fld>
            <a:endParaRPr lang="en-IN" sz="2800" dirty="0"/>
          </a:p>
        </p:txBody>
      </p:sp>
    </p:spTree>
    <p:extLst>
      <p:ext uri="{BB962C8B-B14F-4D97-AF65-F5344CB8AC3E}">
        <p14:creationId xmlns:p14="http://schemas.microsoft.com/office/powerpoint/2010/main" val="198937235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dirty="0" smtClean="0">
                <a:latin typeface="Arial Black" panose="020B0A04020102020204" pitchFamily="34" charset="0"/>
              </a:rPr>
              <a:t>AF 447 – A SUMMARY OF SEARCH OPERATION</a:t>
            </a:r>
            <a:endParaRPr lang="en-IN" dirty="0"/>
          </a:p>
        </p:txBody>
      </p:sp>
      <p:sp>
        <p:nvSpPr>
          <p:cNvPr id="3" name="Content Placeholder 2"/>
          <p:cNvSpPr>
            <a:spLocks noGrp="1"/>
          </p:cNvSpPr>
          <p:nvPr>
            <p:ph idx="1"/>
          </p:nvPr>
        </p:nvSpPr>
        <p:spPr/>
        <p:txBody>
          <a:bodyPr>
            <a:normAutofit/>
          </a:bodyPr>
          <a:lstStyle/>
          <a:p>
            <a:pPr marL="457200" indent="-457200" algn="just">
              <a:buClr>
                <a:schemeClr val="tx1"/>
              </a:buClr>
              <a:buFont typeface="+mj-lt"/>
              <a:buAutoNum type="arabicPeriod"/>
            </a:pPr>
            <a:r>
              <a:rPr lang="en-IN" sz="2800" dirty="0" smtClean="0"/>
              <a:t>The search process that was carried for over two years took four phases to complete.</a:t>
            </a:r>
          </a:p>
          <a:p>
            <a:pPr marL="0" indent="0" algn="just">
              <a:buClr>
                <a:schemeClr val="tx1"/>
              </a:buClr>
              <a:buNone/>
            </a:pPr>
            <a:r>
              <a:rPr lang="en-IN" sz="2800" b="1" dirty="0" smtClean="0"/>
              <a:t>Phase 1 </a:t>
            </a:r>
            <a:r>
              <a:rPr lang="en-IN" sz="2800" b="1" dirty="0">
                <a:sym typeface="Wingdings" panose="05000000000000000000" pitchFamily="2" charset="2"/>
              </a:rPr>
              <a:t> </a:t>
            </a:r>
            <a:r>
              <a:rPr lang="en-IN" sz="2800" dirty="0">
                <a:sym typeface="Wingdings" panose="05000000000000000000" pitchFamily="2" charset="2"/>
              </a:rPr>
              <a:t>The acoustic searches </a:t>
            </a:r>
            <a:r>
              <a:rPr lang="en-IN" sz="2800" dirty="0" smtClean="0">
                <a:sym typeface="Wingdings" panose="05000000000000000000" pitchFamily="2" charset="2"/>
              </a:rPr>
              <a:t>were carried out </a:t>
            </a:r>
            <a:r>
              <a:rPr lang="en-US" sz="2800" dirty="0">
                <a:sym typeface="Wingdings" panose="05000000000000000000" pitchFamily="2" charset="2"/>
              </a:rPr>
              <a:t>aimed at detecting the acoustic signals transmitted by the Underwater Locator Beacons (ULB) on the </a:t>
            </a:r>
            <a:r>
              <a:rPr lang="en-US" sz="2800" dirty="0" smtClean="0">
                <a:sym typeface="Wingdings" panose="05000000000000000000" pitchFamily="2" charset="2"/>
              </a:rPr>
              <a:t>recorders. A </a:t>
            </a:r>
            <a:r>
              <a:rPr lang="en-US" sz="2800" dirty="0">
                <a:sym typeface="Wingdings" panose="05000000000000000000" pitchFamily="2" charset="2"/>
              </a:rPr>
              <a:t>vast zone was swept by Towed </a:t>
            </a:r>
            <a:r>
              <a:rPr lang="en-US" sz="2800" dirty="0" err="1">
                <a:sym typeface="Wingdings" panose="05000000000000000000" pitchFamily="2" charset="2"/>
              </a:rPr>
              <a:t>Pinger</a:t>
            </a:r>
            <a:r>
              <a:rPr lang="en-US" sz="2800" dirty="0">
                <a:sym typeface="Wingdings" panose="05000000000000000000" pitchFamily="2" charset="2"/>
              </a:rPr>
              <a:t> Locator (</a:t>
            </a:r>
            <a:r>
              <a:rPr lang="en-US" sz="2800" dirty="0" smtClean="0">
                <a:sym typeface="Wingdings" panose="05000000000000000000" pitchFamily="2" charset="2"/>
              </a:rPr>
              <a:t>TPL) along </a:t>
            </a:r>
            <a:r>
              <a:rPr lang="en-US" sz="2800" dirty="0">
                <a:sym typeface="Wingdings" panose="05000000000000000000" pitchFamily="2" charset="2"/>
              </a:rPr>
              <a:t>the airplane’s projected </a:t>
            </a:r>
            <a:r>
              <a:rPr lang="en-US" sz="2800" dirty="0" smtClean="0">
                <a:sym typeface="Wingdings" panose="05000000000000000000" pitchFamily="2" charset="2"/>
              </a:rPr>
              <a:t>trajectory</a:t>
            </a:r>
          </a:p>
          <a:p>
            <a:pPr marL="0" indent="0" algn="just">
              <a:buClr>
                <a:schemeClr val="tx1"/>
              </a:buClr>
              <a:buNone/>
            </a:pPr>
            <a:r>
              <a:rPr lang="en-US" sz="2800" b="1" dirty="0" smtClean="0">
                <a:sym typeface="Wingdings" panose="05000000000000000000" pitchFamily="2" charset="2"/>
              </a:rPr>
              <a:t>Phase </a:t>
            </a:r>
            <a:r>
              <a:rPr lang="en-US" sz="2800" b="1" dirty="0">
                <a:sym typeface="Wingdings" panose="05000000000000000000" pitchFamily="2" charset="2"/>
              </a:rPr>
              <a:t>2  </a:t>
            </a:r>
            <a:r>
              <a:rPr lang="en-US" sz="2800" dirty="0">
                <a:sym typeface="Wingdings" panose="05000000000000000000" pitchFamily="2" charset="2"/>
              </a:rPr>
              <a:t>IFREMER deep towed side-scan </a:t>
            </a:r>
            <a:r>
              <a:rPr lang="en-US" sz="2800" dirty="0" smtClean="0">
                <a:sym typeface="Wingdings" panose="05000000000000000000" pitchFamily="2" charset="2"/>
              </a:rPr>
              <a:t>sonar was used.  </a:t>
            </a:r>
            <a:r>
              <a:rPr lang="en-US" sz="2800" dirty="0">
                <a:sym typeface="Wingdings" panose="05000000000000000000" pitchFamily="2" charset="2"/>
              </a:rPr>
              <a:t>Although this search turned out to be unsuccessful, this phase </a:t>
            </a:r>
            <a:r>
              <a:rPr lang="en-US" sz="2800" dirty="0" smtClean="0">
                <a:sym typeface="Wingdings" panose="05000000000000000000" pitchFamily="2" charset="2"/>
              </a:rPr>
              <a:t>enabled to </a:t>
            </a:r>
            <a:r>
              <a:rPr lang="en-US" sz="2800" dirty="0">
                <a:sym typeface="Wingdings" panose="05000000000000000000" pitchFamily="2" charset="2"/>
              </a:rPr>
              <a:t>carry out a complete bathymetric </a:t>
            </a:r>
            <a:r>
              <a:rPr lang="en-US" sz="2800" dirty="0" smtClean="0">
                <a:sym typeface="Wingdings" panose="05000000000000000000" pitchFamily="2" charset="2"/>
              </a:rPr>
              <a:t>survey of the target zone</a:t>
            </a:r>
            <a:endParaRPr lang="en-IN" sz="2800" dirty="0"/>
          </a:p>
        </p:txBody>
      </p:sp>
      <p:sp>
        <p:nvSpPr>
          <p:cNvPr id="6" name="Slide Number Placeholder 5"/>
          <p:cNvSpPr>
            <a:spLocks noGrp="1"/>
          </p:cNvSpPr>
          <p:nvPr>
            <p:ph type="sldNum" sz="quarter" idx="12"/>
          </p:nvPr>
        </p:nvSpPr>
        <p:spPr/>
        <p:txBody>
          <a:bodyPr/>
          <a:lstStyle/>
          <a:p>
            <a:fld id="{03ABB218-BEB4-491D-A67B-BB08B1B42134}" type="slidenum">
              <a:rPr lang="en-IN" sz="2800" smtClean="0"/>
              <a:t>18</a:t>
            </a:fld>
            <a:endParaRPr lang="en-IN" sz="2800" dirty="0"/>
          </a:p>
        </p:txBody>
      </p:sp>
    </p:spTree>
    <p:extLst>
      <p:ext uri="{BB962C8B-B14F-4D97-AF65-F5344CB8AC3E}">
        <p14:creationId xmlns:p14="http://schemas.microsoft.com/office/powerpoint/2010/main" val="7035022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a:xfrm>
            <a:off x="1097280" y="1314830"/>
            <a:ext cx="10058400" cy="5543170"/>
          </a:xfrm>
        </p:spPr>
        <p:txBody>
          <a:bodyPr>
            <a:normAutofit/>
          </a:bodyPr>
          <a:lstStyle/>
          <a:p>
            <a:pPr algn="just"/>
            <a:r>
              <a:rPr lang="en-IN" sz="2800" b="1" dirty="0" smtClean="0"/>
              <a:t>Phase 3 </a:t>
            </a:r>
            <a:r>
              <a:rPr lang="en-IN" sz="2800" b="1" dirty="0" smtClean="0">
                <a:sym typeface="Wingdings" panose="05000000000000000000" pitchFamily="2" charset="2"/>
              </a:rPr>
              <a:t></a:t>
            </a:r>
            <a:r>
              <a:rPr lang="en-IN" sz="2800" dirty="0" smtClean="0">
                <a:sym typeface="Wingdings" panose="05000000000000000000" pitchFamily="2" charset="2"/>
              </a:rPr>
              <a:t> </a:t>
            </a:r>
            <a:r>
              <a:rPr lang="en-US" sz="2800" dirty="0">
                <a:sym typeface="Wingdings" panose="05000000000000000000" pitchFamily="2" charset="2"/>
              </a:rPr>
              <a:t>C</a:t>
            </a:r>
            <a:r>
              <a:rPr lang="en-US" sz="2800" dirty="0" smtClean="0">
                <a:sym typeface="Wingdings" panose="05000000000000000000" pitchFamily="2" charset="2"/>
              </a:rPr>
              <a:t>onsisted </a:t>
            </a:r>
            <a:r>
              <a:rPr lang="en-US" sz="2800" dirty="0">
                <a:sym typeface="Wingdings" panose="05000000000000000000" pitchFamily="2" charset="2"/>
              </a:rPr>
              <a:t>of two search periods onsite: from 2 to 25 April 2010 and from 3 to 24 May 2010.  The ORION deep towed sonar and the three </a:t>
            </a:r>
            <a:r>
              <a:rPr lang="en-US" sz="2800" dirty="0" smtClean="0">
                <a:sym typeface="Wingdings" panose="05000000000000000000" pitchFamily="2" charset="2"/>
              </a:rPr>
              <a:t>REMUS </a:t>
            </a:r>
            <a:r>
              <a:rPr lang="en-US" sz="2800" dirty="0">
                <a:sym typeface="Wingdings" panose="05000000000000000000" pitchFamily="2" charset="2"/>
              </a:rPr>
              <a:t>6000 autonomous underwater vehicles (AUV) operated by the American Woods Hole Oceanographic Institution (WHOI</a:t>
            </a:r>
            <a:r>
              <a:rPr lang="en-US" sz="2800" dirty="0" smtClean="0">
                <a:sym typeface="Wingdings" panose="05000000000000000000" pitchFamily="2" charset="2"/>
              </a:rPr>
              <a:t>) in  a limited area of target zone .</a:t>
            </a:r>
          </a:p>
          <a:p>
            <a:pPr algn="just"/>
            <a:r>
              <a:rPr lang="en-IN" sz="2800" b="1" dirty="0" smtClean="0"/>
              <a:t>Phase 4 </a:t>
            </a:r>
            <a:r>
              <a:rPr lang="en-IN" sz="2800" b="1" dirty="0" smtClean="0">
                <a:sym typeface="Wingdings" panose="05000000000000000000" pitchFamily="2" charset="2"/>
              </a:rPr>
              <a:t></a:t>
            </a:r>
            <a:r>
              <a:rPr lang="en-US" sz="2800" b="1" dirty="0">
                <a:sym typeface="Wingdings" panose="05000000000000000000" pitchFamily="2" charset="2"/>
              </a:rPr>
              <a:t> </a:t>
            </a:r>
            <a:r>
              <a:rPr lang="en-US" sz="2800" dirty="0">
                <a:sym typeface="Wingdings" panose="05000000000000000000" pitchFamily="2" charset="2"/>
              </a:rPr>
              <a:t>During </a:t>
            </a:r>
            <a:r>
              <a:rPr lang="en-US" sz="2800" dirty="0" smtClean="0">
                <a:sym typeface="Wingdings" panose="05000000000000000000" pitchFamily="2" charset="2"/>
              </a:rPr>
              <a:t>this </a:t>
            </a:r>
            <a:r>
              <a:rPr lang="en-US" sz="2800" dirty="0">
                <a:sym typeface="Wingdings" panose="05000000000000000000" pitchFamily="2" charset="2"/>
              </a:rPr>
              <a:t>phase, the REMUS 6000 AUVs were again used for the search.  They were operated by WHOI </a:t>
            </a:r>
            <a:r>
              <a:rPr lang="en-US" sz="2800" dirty="0" smtClean="0">
                <a:sym typeface="Wingdings" panose="05000000000000000000" pitchFamily="2" charset="2"/>
              </a:rPr>
              <a:t>. The operation was carried out near the </a:t>
            </a:r>
            <a:r>
              <a:rPr lang="en-US" sz="2800" dirty="0" err="1" smtClean="0">
                <a:sym typeface="Wingdings" panose="05000000000000000000" pitchFamily="2" charset="2"/>
              </a:rPr>
              <a:t>centre</a:t>
            </a:r>
            <a:r>
              <a:rPr lang="en-US" sz="2800" dirty="0" smtClean="0">
                <a:sym typeface="Wingdings" panose="05000000000000000000" pitchFamily="2" charset="2"/>
              </a:rPr>
              <a:t> of the target zone after a study (the </a:t>
            </a:r>
            <a:r>
              <a:rPr lang="en-US" sz="2800" dirty="0" err="1" smtClean="0">
                <a:sym typeface="Wingdings" panose="05000000000000000000" pitchFamily="2" charset="2"/>
              </a:rPr>
              <a:t>Metron</a:t>
            </a:r>
            <a:r>
              <a:rPr lang="en-US" sz="2800" dirty="0" smtClean="0">
                <a:sym typeface="Wingdings" panose="05000000000000000000" pitchFamily="2" charset="2"/>
              </a:rPr>
              <a:t> Study) showed higher probability of finding the distressed vehicle in that zone.   </a:t>
            </a:r>
            <a:endParaRPr lang="en-US" sz="2800" dirty="0">
              <a:sym typeface="Wingdings" panose="05000000000000000000" pitchFamily="2" charset="2"/>
            </a:endParaRPr>
          </a:p>
          <a:p>
            <a:pPr algn="just"/>
            <a:r>
              <a:rPr lang="en-US" sz="2800" dirty="0">
                <a:sym typeface="Wingdings" panose="05000000000000000000" pitchFamily="2" charset="2"/>
              </a:rPr>
              <a:t> </a:t>
            </a:r>
          </a:p>
          <a:p>
            <a:pPr algn="just"/>
            <a:r>
              <a:rPr lang="en-US" sz="2800" dirty="0">
                <a:sym typeface="Wingdings" panose="05000000000000000000" pitchFamily="2" charset="2"/>
              </a:rPr>
              <a:t> </a:t>
            </a: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19</a:t>
            </a:fld>
            <a:endParaRPr lang="en-IN" sz="2800" dirty="0"/>
          </a:p>
        </p:txBody>
      </p:sp>
    </p:spTree>
    <p:extLst>
      <p:ext uri="{BB962C8B-B14F-4D97-AF65-F5344CB8AC3E}">
        <p14:creationId xmlns:p14="http://schemas.microsoft.com/office/powerpoint/2010/main" val="39586909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8450" y="282521"/>
            <a:ext cx="10058400" cy="1450757"/>
          </a:xfrm>
        </p:spPr>
        <p:txBody>
          <a:bodyPr/>
          <a:lstStyle/>
          <a:p>
            <a:pPr algn="ctr"/>
            <a:r>
              <a:rPr lang="en-IN" dirty="0" smtClean="0">
                <a:latin typeface="Arial Black" panose="020B0A04020102020204" pitchFamily="34" charset="0"/>
              </a:rPr>
              <a:t>ABOUT PS STATION (MRC)</a:t>
            </a:r>
            <a:endParaRPr lang="en-IN" dirty="0">
              <a:latin typeface="Arial Black" panose="020B0A04020102020204" pitchFamily="34" charset="0"/>
            </a:endParaRPr>
          </a:p>
        </p:txBody>
      </p:sp>
      <p:sp>
        <p:nvSpPr>
          <p:cNvPr id="3" name="Content Placeholder 2"/>
          <p:cNvSpPr>
            <a:spLocks noGrp="1"/>
          </p:cNvSpPr>
          <p:nvPr>
            <p:ph idx="1"/>
          </p:nvPr>
        </p:nvSpPr>
        <p:spPr>
          <a:xfrm>
            <a:off x="1020822" y="2298321"/>
            <a:ext cx="10058400" cy="4023360"/>
          </a:xfrm>
        </p:spPr>
        <p:txBody>
          <a:bodyPr>
            <a:normAutofit/>
          </a:bodyPr>
          <a:lstStyle/>
          <a:p>
            <a:pPr algn="just"/>
            <a:r>
              <a:rPr lang="en-US" sz="2800" dirty="0"/>
              <a:t>The prime vision of the MRC is to be a nodal research center on maritime issues and contribute as a technology driven think tank on the broader Underwater Domain Awareness (UDA) framework (discussed at the end) in the Indian Ocean Region (IOR). Towards that it will formulate specific research areas that can generate significant local inputs in the IOR both scientific and strategic to guide technology development, business environment and regulatory formulations.</a:t>
            </a:r>
            <a:endParaRPr lang="en-IN" sz="2800" dirty="0"/>
          </a:p>
        </p:txBody>
      </p:sp>
      <p:sp>
        <p:nvSpPr>
          <p:cNvPr id="4" name="Slide Number Placeholder 3"/>
          <p:cNvSpPr>
            <a:spLocks noGrp="1"/>
          </p:cNvSpPr>
          <p:nvPr>
            <p:ph type="sldNum" sz="quarter" idx="12"/>
          </p:nvPr>
        </p:nvSpPr>
        <p:spPr/>
        <p:txBody>
          <a:bodyPr/>
          <a:lstStyle/>
          <a:p>
            <a:fld id="{03ABB218-BEB4-491D-A67B-BB08B1B42134}" type="slidenum">
              <a:rPr lang="en-IN" sz="2800" smtClean="0"/>
              <a:t>2</a:t>
            </a:fld>
            <a:endParaRPr lang="en-IN" sz="2800" dirty="0"/>
          </a:p>
        </p:txBody>
      </p:sp>
      <p:pic>
        <p:nvPicPr>
          <p:cNvPr id="5" name="Picture 4"/>
          <p:cNvPicPr>
            <a:picLocks noChangeAspect="1"/>
          </p:cNvPicPr>
          <p:nvPr/>
        </p:nvPicPr>
        <p:blipFill>
          <a:blip r:embed="rId2"/>
          <a:stretch>
            <a:fillRect/>
          </a:stretch>
        </p:blipFill>
        <p:spPr>
          <a:xfrm>
            <a:off x="0" y="0"/>
            <a:ext cx="2041644" cy="2015800"/>
          </a:xfrm>
          <a:prstGeom prst="rect">
            <a:avLst/>
          </a:prstGeom>
        </p:spPr>
      </p:pic>
    </p:spTree>
    <p:extLst>
      <p:ext uri="{BB962C8B-B14F-4D97-AF65-F5344CB8AC3E}">
        <p14:creationId xmlns:p14="http://schemas.microsoft.com/office/powerpoint/2010/main" val="39348234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054723"/>
            <a:ext cx="11262511" cy="3727917"/>
          </a:xfrm>
          <a:prstGeom prst="rect">
            <a:avLst/>
          </a:prstGeom>
        </p:spPr>
      </p:pic>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endParaRPr lang="en-IN" dirty="0"/>
          </a:p>
        </p:txBody>
      </p:sp>
      <p:sp>
        <p:nvSpPr>
          <p:cNvPr id="5" name="TextBox 4"/>
          <p:cNvSpPr txBox="1"/>
          <p:nvPr/>
        </p:nvSpPr>
        <p:spPr>
          <a:xfrm>
            <a:off x="81481" y="5054138"/>
            <a:ext cx="11074199" cy="1200329"/>
          </a:xfrm>
          <a:prstGeom prst="rect">
            <a:avLst/>
          </a:prstGeom>
          <a:noFill/>
        </p:spPr>
        <p:txBody>
          <a:bodyPr wrap="square" rtlCol="0">
            <a:spAutoFit/>
          </a:bodyPr>
          <a:lstStyle/>
          <a:p>
            <a:pPr algn="ctr"/>
            <a:r>
              <a:rPr lang="en-IN" b="1" dirty="0"/>
              <a:t>Figure 6</a:t>
            </a:r>
            <a:r>
              <a:rPr lang="en-IN" b="1" dirty="0" smtClean="0"/>
              <a:t>: </a:t>
            </a:r>
            <a:r>
              <a:rPr lang="en-US" dirty="0"/>
              <a:t> </a:t>
            </a:r>
            <a:r>
              <a:rPr lang="en-US" b="1" dirty="0" smtClean="0"/>
              <a:t>Phase 4 search equipment of the AF447 search operation</a:t>
            </a:r>
            <a:endParaRPr lang="en-IN" b="1" dirty="0"/>
          </a:p>
          <a:p>
            <a:pPr algn="ctr"/>
            <a:r>
              <a:rPr lang="en-IN" b="1" dirty="0"/>
              <a:t>Ref: </a:t>
            </a:r>
            <a:r>
              <a:rPr lang="en-US" b="1" dirty="0"/>
              <a:t>AF447 Underwater Search and Recovery Operations A Shared Government-Industry Process - Olivier </a:t>
            </a:r>
            <a:r>
              <a:rPr lang="en-US" b="1" dirty="0" err="1"/>
              <a:t>Ferrante</a:t>
            </a:r>
            <a:r>
              <a:rPr lang="en-US" b="1" dirty="0"/>
              <a:t> (BEA</a:t>
            </a:r>
            <a:r>
              <a:rPr lang="en-US" b="1" dirty="0" smtClean="0"/>
              <a:t>), </a:t>
            </a:r>
            <a:r>
              <a:rPr lang="en-US" b="1" dirty="0"/>
              <a:t>Michael </a:t>
            </a:r>
            <a:r>
              <a:rPr lang="en-US" b="1" dirty="0" err="1"/>
              <a:t>Kutzleb</a:t>
            </a:r>
            <a:r>
              <a:rPr lang="en-US" b="1" dirty="0"/>
              <a:t> (Phoenix International</a:t>
            </a:r>
            <a:r>
              <a:rPr lang="en-US" b="1" dirty="0" smtClean="0"/>
              <a:t>) </a:t>
            </a:r>
            <a:r>
              <a:rPr lang="en-US" b="1" dirty="0"/>
              <a:t>and Michael Purcell (</a:t>
            </a:r>
            <a:r>
              <a:rPr lang="en-US" b="1" dirty="0" smtClean="0"/>
              <a:t>WHOI) - 2011 </a:t>
            </a:r>
            <a:endParaRPr lang="en-IN" b="1" dirty="0"/>
          </a:p>
          <a:p>
            <a:pPr algn="ctr"/>
            <a:endParaRPr lang="en-IN" dirty="0"/>
          </a:p>
        </p:txBody>
      </p:sp>
      <p:sp>
        <p:nvSpPr>
          <p:cNvPr id="7" name="Slide Number Placeholder 6"/>
          <p:cNvSpPr>
            <a:spLocks noGrp="1"/>
          </p:cNvSpPr>
          <p:nvPr>
            <p:ph type="sldNum" sz="quarter" idx="12"/>
          </p:nvPr>
        </p:nvSpPr>
        <p:spPr/>
        <p:txBody>
          <a:bodyPr/>
          <a:lstStyle/>
          <a:p>
            <a:fld id="{03ABB218-BEB4-491D-A67B-BB08B1B42134}" type="slidenum">
              <a:rPr lang="en-IN" sz="2800" smtClean="0"/>
              <a:t>20</a:t>
            </a:fld>
            <a:endParaRPr lang="en-IN" sz="2800" dirty="0"/>
          </a:p>
        </p:txBody>
      </p:sp>
    </p:spTree>
    <p:extLst>
      <p:ext uri="{BB962C8B-B14F-4D97-AF65-F5344CB8AC3E}">
        <p14:creationId xmlns:p14="http://schemas.microsoft.com/office/powerpoint/2010/main" val="349655907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644723"/>
            <a:ext cx="10058400" cy="1450757"/>
          </a:xfrm>
        </p:spPr>
        <p:txBody>
          <a:bodyPr>
            <a:normAutofit fontScale="90000"/>
          </a:bodyPr>
          <a:lstStyle/>
          <a:p>
            <a:pPr algn="ctr"/>
            <a:r>
              <a:rPr lang="en-IN" dirty="0" smtClean="0">
                <a:latin typeface="Arial Black" panose="020B0A04020102020204" pitchFamily="34" charset="0"/>
              </a:rPr>
              <a:t>USING RECOVERY VEHICLE TO BRING THE DISTRESSED VECHILE TO THE SEA SURFACE (Choice Criteria)</a:t>
            </a:r>
            <a:br>
              <a:rPr lang="en-IN" dirty="0" smtClean="0">
                <a:latin typeface="Arial Black" panose="020B0A04020102020204" pitchFamily="34" charset="0"/>
              </a:rPr>
            </a:br>
            <a:endParaRPr lang="en-IN" dirty="0">
              <a:latin typeface="Arial Black" panose="020B0A04020102020204" pitchFamily="34" charset="0"/>
            </a:endParaRPr>
          </a:p>
        </p:txBody>
      </p:sp>
      <p:sp>
        <p:nvSpPr>
          <p:cNvPr id="3" name="Content Placeholder 2"/>
          <p:cNvSpPr>
            <a:spLocks noGrp="1"/>
          </p:cNvSpPr>
          <p:nvPr>
            <p:ph idx="1"/>
          </p:nvPr>
        </p:nvSpPr>
        <p:spPr>
          <a:xfrm>
            <a:off x="1097280" y="2669700"/>
            <a:ext cx="10058400" cy="4023360"/>
          </a:xfrm>
        </p:spPr>
        <p:txBody>
          <a:bodyPr>
            <a:normAutofit/>
          </a:bodyPr>
          <a:lstStyle/>
          <a:p>
            <a:pPr marL="514350" indent="-514350" algn="just">
              <a:buClr>
                <a:schemeClr val="tx1"/>
              </a:buClr>
              <a:buFont typeface="+mj-lt"/>
              <a:buAutoNum type="arabicPeriod"/>
            </a:pPr>
            <a:r>
              <a:rPr lang="en-IN" sz="2800" dirty="0" smtClean="0"/>
              <a:t>Speed ( affected by payload and the drift )</a:t>
            </a:r>
          </a:p>
          <a:p>
            <a:pPr marL="514350" indent="-514350" algn="just">
              <a:buClr>
                <a:schemeClr val="tx1"/>
              </a:buClr>
              <a:buFont typeface="+mj-lt"/>
              <a:buAutoNum type="arabicPeriod"/>
            </a:pPr>
            <a:r>
              <a:rPr lang="en-IN" sz="2800" dirty="0" smtClean="0"/>
              <a:t>Load lifting capacity</a:t>
            </a:r>
          </a:p>
          <a:p>
            <a:pPr marL="0" indent="0" algn="just">
              <a:buClr>
                <a:schemeClr val="tx1"/>
              </a:buClr>
              <a:buNone/>
            </a:pPr>
            <a:r>
              <a:rPr lang="en-IN" sz="2800" b="1" dirty="0" smtClean="0"/>
              <a:t>AF 447 case </a:t>
            </a:r>
            <a:r>
              <a:rPr lang="en-IN" sz="2800" dirty="0" smtClean="0">
                <a:sym typeface="Wingdings" panose="05000000000000000000" pitchFamily="2" charset="2"/>
              </a:rPr>
              <a:t></a:t>
            </a:r>
            <a:r>
              <a:rPr lang="en-US" sz="2800" dirty="0">
                <a:sym typeface="Wingdings" panose="05000000000000000000" pitchFamily="2" charset="2"/>
              </a:rPr>
              <a:t>They took into consideration the difficult environment and the remoteness of the accident site and </a:t>
            </a:r>
            <a:r>
              <a:rPr lang="en-US" sz="2800" dirty="0" smtClean="0">
                <a:sym typeface="Wingdings" panose="05000000000000000000" pitchFamily="2" charset="2"/>
              </a:rPr>
              <a:t>choice was </a:t>
            </a:r>
            <a:r>
              <a:rPr lang="en-US" sz="2800" dirty="0">
                <a:sym typeface="Wingdings" panose="05000000000000000000" pitchFamily="2" charset="2"/>
              </a:rPr>
              <a:t>based on ship storage capacity, ship and ROV lifting capacity, ROV maximum operating depth as well as ROV maneuvering </a:t>
            </a:r>
            <a:r>
              <a:rPr lang="en-US" sz="2800" dirty="0" smtClean="0">
                <a:sym typeface="Wingdings" panose="05000000000000000000" pitchFamily="2" charset="2"/>
              </a:rPr>
              <a:t>capabilities.</a:t>
            </a:r>
            <a:endParaRPr lang="en-IN" sz="2800" dirty="0" smtClean="0"/>
          </a:p>
        </p:txBody>
      </p:sp>
      <p:sp>
        <p:nvSpPr>
          <p:cNvPr id="5" name="Slide Number Placeholder 4"/>
          <p:cNvSpPr>
            <a:spLocks noGrp="1"/>
          </p:cNvSpPr>
          <p:nvPr>
            <p:ph type="sldNum" sz="quarter" idx="12"/>
          </p:nvPr>
        </p:nvSpPr>
        <p:spPr/>
        <p:txBody>
          <a:bodyPr/>
          <a:lstStyle/>
          <a:p>
            <a:fld id="{03ABB218-BEB4-491D-A67B-BB08B1B42134}" type="slidenum">
              <a:rPr lang="en-IN" sz="2800" smtClean="0"/>
              <a:t>21</a:t>
            </a:fld>
            <a:endParaRPr lang="en-IN" sz="2800" dirty="0"/>
          </a:p>
        </p:txBody>
      </p:sp>
    </p:spTree>
    <p:extLst>
      <p:ext uri="{BB962C8B-B14F-4D97-AF65-F5344CB8AC3E}">
        <p14:creationId xmlns:p14="http://schemas.microsoft.com/office/powerpoint/2010/main" val="235624996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097280" y="286603"/>
            <a:ext cx="10058400" cy="4023360"/>
          </a:xfrm>
        </p:spPr>
        <p:txBody>
          <a:bodyPr>
            <a:normAutofit/>
          </a:bodyPr>
          <a:lstStyle/>
          <a:p>
            <a:r>
              <a:rPr lang="en-IN" sz="2800" dirty="0" smtClean="0"/>
              <a:t>Final choice </a:t>
            </a:r>
            <a:r>
              <a:rPr lang="en-IN" sz="2800" dirty="0"/>
              <a:t>-  cable vessel </a:t>
            </a:r>
            <a:r>
              <a:rPr lang="en-IN" sz="2800" b="1" dirty="0"/>
              <a:t>C/V Ile de </a:t>
            </a:r>
            <a:r>
              <a:rPr lang="en-IN" sz="2800" b="1" dirty="0" err="1"/>
              <a:t>Sein</a:t>
            </a:r>
            <a:r>
              <a:rPr lang="en-IN" sz="2800" b="1" dirty="0"/>
              <a:t> </a:t>
            </a:r>
            <a:r>
              <a:rPr lang="en-IN" sz="2800" dirty="0"/>
              <a:t>operated by Alcatel-Lucent and Louis-Dreyfus </a:t>
            </a:r>
            <a:r>
              <a:rPr lang="en-IN" sz="2800" dirty="0" err="1"/>
              <a:t>Armateurs</a:t>
            </a:r>
            <a:r>
              <a:rPr lang="en-IN" sz="2800" dirty="0"/>
              <a:t> (LDA), equipped with the </a:t>
            </a:r>
            <a:r>
              <a:rPr lang="en-IN" sz="2800" b="1" dirty="0"/>
              <a:t>REMORA III </a:t>
            </a:r>
            <a:r>
              <a:rPr lang="en-IN" sz="2800" dirty="0"/>
              <a:t>Remotely Operated Vehicle (ROV) from Phoenix International that can operate at maximum depth of 6000 meters. </a:t>
            </a:r>
            <a:endParaRPr lang="en-IN" sz="2800" dirty="0" smtClean="0"/>
          </a:p>
          <a:p>
            <a:endParaRPr lang="en-IN" sz="2800" dirty="0"/>
          </a:p>
        </p:txBody>
      </p:sp>
      <p:pic>
        <p:nvPicPr>
          <p:cNvPr id="5" name="Picture 4"/>
          <p:cNvPicPr>
            <a:picLocks noChangeAspect="1"/>
          </p:cNvPicPr>
          <p:nvPr/>
        </p:nvPicPr>
        <p:blipFill>
          <a:blip r:embed="rId2"/>
          <a:stretch>
            <a:fillRect/>
          </a:stretch>
        </p:blipFill>
        <p:spPr>
          <a:xfrm>
            <a:off x="1646316" y="1961679"/>
            <a:ext cx="8591550" cy="2952750"/>
          </a:xfrm>
          <a:prstGeom prst="rect">
            <a:avLst/>
          </a:prstGeom>
        </p:spPr>
      </p:pic>
      <p:sp>
        <p:nvSpPr>
          <p:cNvPr id="6" name="TextBox 5"/>
          <p:cNvSpPr txBox="1"/>
          <p:nvPr/>
        </p:nvSpPr>
        <p:spPr>
          <a:xfrm>
            <a:off x="1032095" y="4997513"/>
            <a:ext cx="10123585" cy="1200329"/>
          </a:xfrm>
          <a:prstGeom prst="rect">
            <a:avLst/>
          </a:prstGeom>
          <a:noFill/>
        </p:spPr>
        <p:txBody>
          <a:bodyPr wrap="square" rtlCol="0">
            <a:spAutoFit/>
          </a:bodyPr>
          <a:lstStyle/>
          <a:p>
            <a:pPr algn="ctr"/>
            <a:r>
              <a:rPr lang="en-IN" b="1" dirty="0"/>
              <a:t>Figure </a:t>
            </a:r>
            <a:r>
              <a:rPr lang="en-IN" b="1" dirty="0" smtClean="0"/>
              <a:t>7: </a:t>
            </a:r>
            <a:r>
              <a:rPr lang="en-US" dirty="0"/>
              <a:t> </a:t>
            </a:r>
            <a:r>
              <a:rPr lang="en-US" b="1" dirty="0"/>
              <a:t>Phase </a:t>
            </a:r>
            <a:r>
              <a:rPr lang="en-US" b="1" dirty="0" smtClean="0"/>
              <a:t>5 recovery </a:t>
            </a:r>
            <a:r>
              <a:rPr lang="en-US" b="1" dirty="0"/>
              <a:t>equipment of the AF447 search operation</a:t>
            </a:r>
            <a:endParaRPr lang="en-IN" b="1" dirty="0"/>
          </a:p>
          <a:p>
            <a:pPr algn="ctr"/>
            <a:r>
              <a:rPr lang="en-IN" b="1" dirty="0"/>
              <a:t>Ref: </a:t>
            </a:r>
            <a:r>
              <a:rPr lang="en-US" b="1" dirty="0"/>
              <a:t>AF447 Underwater Search and Recovery Operations A Shared Government-Industry Process - Olivier </a:t>
            </a:r>
            <a:r>
              <a:rPr lang="en-US" b="1" dirty="0" err="1"/>
              <a:t>Ferrante</a:t>
            </a:r>
            <a:r>
              <a:rPr lang="en-US" b="1" dirty="0"/>
              <a:t> (BEA), Michael </a:t>
            </a:r>
            <a:r>
              <a:rPr lang="en-US" b="1" dirty="0" err="1"/>
              <a:t>Kutzleb</a:t>
            </a:r>
            <a:r>
              <a:rPr lang="en-US" b="1" dirty="0"/>
              <a:t> (Phoenix International) and Michael Purcell (WHOI) - 2011 </a:t>
            </a:r>
            <a:endParaRPr lang="en-IN" b="1" dirty="0"/>
          </a:p>
          <a:p>
            <a:endParaRPr lang="en-IN" dirty="0"/>
          </a:p>
        </p:txBody>
      </p:sp>
      <p:sp>
        <p:nvSpPr>
          <p:cNvPr id="8" name="Slide Number Placeholder 7"/>
          <p:cNvSpPr>
            <a:spLocks noGrp="1"/>
          </p:cNvSpPr>
          <p:nvPr>
            <p:ph type="sldNum" sz="quarter" idx="12"/>
          </p:nvPr>
        </p:nvSpPr>
        <p:spPr/>
        <p:txBody>
          <a:bodyPr/>
          <a:lstStyle/>
          <a:p>
            <a:fld id="{03ABB218-BEB4-491D-A67B-BB08B1B42134}" type="slidenum">
              <a:rPr lang="en-IN" sz="2800" smtClean="0"/>
              <a:t>22</a:t>
            </a:fld>
            <a:endParaRPr lang="en-IN" sz="2800" dirty="0"/>
          </a:p>
        </p:txBody>
      </p:sp>
    </p:spTree>
    <p:extLst>
      <p:ext uri="{BB962C8B-B14F-4D97-AF65-F5344CB8AC3E}">
        <p14:creationId xmlns:p14="http://schemas.microsoft.com/office/powerpoint/2010/main" val="1461043151"/>
      </p:ext>
    </p:extLst>
  </p:cSld>
  <p:clrMapOvr>
    <a:masterClrMapping/>
  </p:clrMapOvr>
  <mc:AlternateContent xmlns:mc="http://schemas.openxmlformats.org/markup-compatibility/2006" xmlns:p14="http://schemas.microsoft.com/office/powerpoint/2010/main">
    <mc:Choice Requires="p14">
      <p:transition spd="slow" p14:dur="105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2396812" y="0"/>
            <a:ext cx="7145541" cy="7308971"/>
          </a:xfrm>
          <a:prstGeom prst="rect">
            <a:avLst/>
          </a:prstGeom>
        </p:spPr>
      </p:pic>
      <p:sp>
        <p:nvSpPr>
          <p:cNvPr id="2" name="Title 1"/>
          <p:cNvSpPr>
            <a:spLocks noGrp="1"/>
          </p:cNvSpPr>
          <p:nvPr>
            <p:ph type="title"/>
          </p:nvPr>
        </p:nvSpPr>
        <p:spPr>
          <a:xfrm>
            <a:off x="1097280" y="190123"/>
            <a:ext cx="10058400" cy="1450757"/>
          </a:xfrm>
        </p:spPr>
        <p:txBody>
          <a:bodyPr/>
          <a:lstStyle/>
          <a:p>
            <a:endParaRPr lang="en-IN" dirty="0"/>
          </a:p>
        </p:txBody>
      </p:sp>
      <p:sp>
        <p:nvSpPr>
          <p:cNvPr id="3" name="Content Placeholder 2"/>
          <p:cNvSpPr>
            <a:spLocks noGrp="1"/>
          </p:cNvSpPr>
          <p:nvPr>
            <p:ph idx="1"/>
          </p:nvPr>
        </p:nvSpPr>
        <p:spPr>
          <a:xfrm>
            <a:off x="943371" y="1881948"/>
            <a:ext cx="10058400" cy="4023360"/>
          </a:xfrm>
        </p:spPr>
        <p:txBody>
          <a:bodyPr/>
          <a:lstStyle/>
          <a:p>
            <a:endParaRPr lang="en-IN" dirty="0"/>
          </a:p>
        </p:txBody>
      </p:sp>
      <p:sp>
        <p:nvSpPr>
          <p:cNvPr id="5" name="TextBox 4"/>
          <p:cNvSpPr txBox="1"/>
          <p:nvPr/>
        </p:nvSpPr>
        <p:spPr>
          <a:xfrm>
            <a:off x="0" y="190123"/>
            <a:ext cx="2746391" cy="954107"/>
          </a:xfrm>
          <a:prstGeom prst="rect">
            <a:avLst/>
          </a:prstGeom>
          <a:noFill/>
        </p:spPr>
        <p:txBody>
          <a:bodyPr wrap="square" rtlCol="0">
            <a:spAutoFit/>
          </a:bodyPr>
          <a:lstStyle/>
          <a:p>
            <a:pPr algn="ctr"/>
            <a:r>
              <a:rPr lang="en-IN" sz="2800" dirty="0" smtClean="0">
                <a:latin typeface="Arial Black" panose="020B0A04020102020204" pitchFamily="34" charset="0"/>
              </a:rPr>
              <a:t>FLOWCHART</a:t>
            </a:r>
          </a:p>
          <a:p>
            <a:pPr algn="ctr"/>
            <a:r>
              <a:rPr lang="en-IN" sz="2800" dirty="0" smtClean="0">
                <a:latin typeface="Arial Black" panose="020B0A04020102020204" pitchFamily="34" charset="0"/>
              </a:rPr>
              <a:t>PART 1</a:t>
            </a:r>
            <a:endParaRPr lang="en-IN" sz="2800" dirty="0">
              <a:latin typeface="Arial Black" panose="020B0A04020102020204" pitchFamily="34" charset="0"/>
            </a:endParaRPr>
          </a:p>
        </p:txBody>
      </p:sp>
      <p:sp>
        <p:nvSpPr>
          <p:cNvPr id="8" name="Slide Number Placeholder 7"/>
          <p:cNvSpPr>
            <a:spLocks noGrp="1"/>
          </p:cNvSpPr>
          <p:nvPr>
            <p:ph type="sldNum" sz="quarter" idx="12"/>
          </p:nvPr>
        </p:nvSpPr>
        <p:spPr/>
        <p:txBody>
          <a:bodyPr/>
          <a:lstStyle/>
          <a:p>
            <a:fld id="{03ABB218-BEB4-491D-A67B-BB08B1B42134}" type="slidenum">
              <a:rPr lang="en-IN" sz="2800" smtClean="0"/>
              <a:t>23</a:t>
            </a:fld>
            <a:endParaRPr lang="en-IN" sz="2800" dirty="0"/>
          </a:p>
        </p:txBody>
      </p:sp>
    </p:spTree>
    <p:extLst>
      <p:ext uri="{BB962C8B-B14F-4D97-AF65-F5344CB8AC3E}">
        <p14:creationId xmlns:p14="http://schemas.microsoft.com/office/powerpoint/2010/main" val="380860390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SAR MISSION ORGANIZATION</a:t>
            </a:r>
            <a:endParaRPr lang="en-IN" dirty="0"/>
          </a:p>
        </p:txBody>
      </p:sp>
      <p:sp>
        <p:nvSpPr>
          <p:cNvPr id="3" name="Content Placeholder 2"/>
          <p:cNvSpPr>
            <a:spLocks noGrp="1"/>
          </p:cNvSpPr>
          <p:nvPr>
            <p:ph idx="1"/>
          </p:nvPr>
        </p:nvSpPr>
        <p:spPr/>
        <p:txBody>
          <a:bodyPr>
            <a:normAutofit/>
          </a:bodyPr>
          <a:lstStyle/>
          <a:p>
            <a:pPr marL="514350" indent="-514350">
              <a:buClr>
                <a:schemeClr val="tx1"/>
              </a:buClr>
              <a:buFont typeface="+mj-lt"/>
              <a:buAutoNum type="arabicPeriod"/>
            </a:pPr>
            <a:r>
              <a:rPr lang="en-IN" sz="2800" dirty="0" smtClean="0"/>
              <a:t>SAR Coordinator</a:t>
            </a:r>
          </a:p>
          <a:p>
            <a:pPr marL="514350" indent="-514350">
              <a:buClr>
                <a:schemeClr val="tx1"/>
              </a:buClr>
              <a:buFont typeface="+mj-lt"/>
              <a:buAutoNum type="arabicPeriod"/>
            </a:pPr>
            <a:r>
              <a:rPr lang="en-IN" sz="2800" dirty="0" smtClean="0"/>
              <a:t>SAR Mission Coordinator</a:t>
            </a:r>
          </a:p>
          <a:p>
            <a:pPr marL="514350" indent="-514350">
              <a:buClr>
                <a:schemeClr val="tx1"/>
              </a:buClr>
              <a:buFont typeface="+mj-lt"/>
              <a:buAutoNum type="arabicPeriod"/>
            </a:pPr>
            <a:r>
              <a:rPr lang="en-IN" sz="2800" dirty="0" smtClean="0"/>
              <a:t>On Scene Coordinator</a:t>
            </a:r>
          </a:p>
          <a:p>
            <a:pPr marL="514350" indent="-514350">
              <a:buClr>
                <a:schemeClr val="tx1"/>
              </a:buClr>
              <a:buFont typeface="+mj-lt"/>
              <a:buAutoNum type="arabicPeriod"/>
            </a:pPr>
            <a:r>
              <a:rPr lang="en-IN" sz="2800" dirty="0" smtClean="0"/>
              <a:t>*Aircraft Coordinator ( not always present though )</a:t>
            </a:r>
          </a:p>
          <a:p>
            <a:pPr marL="514350" indent="-514350">
              <a:buClr>
                <a:schemeClr val="tx1"/>
              </a:buClr>
              <a:buFont typeface="+mj-lt"/>
              <a:buAutoNum type="arabicPeriod"/>
            </a:pPr>
            <a:r>
              <a:rPr lang="en-IN" sz="2800" dirty="0" smtClean="0"/>
              <a:t>Search and Rescue Units</a:t>
            </a: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24</a:t>
            </a:fld>
            <a:endParaRPr lang="en-IN" sz="2800" dirty="0"/>
          </a:p>
        </p:txBody>
      </p:sp>
    </p:spTree>
    <p:extLst>
      <p:ext uri="{BB962C8B-B14F-4D97-AF65-F5344CB8AC3E}">
        <p14:creationId xmlns:p14="http://schemas.microsoft.com/office/powerpoint/2010/main" val="23278575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SAR COORDINATOR</a:t>
            </a:r>
            <a:br>
              <a:rPr lang="en-IN" dirty="0" smtClean="0">
                <a:latin typeface="Arial Black" panose="020B0A04020102020204" pitchFamily="34" charset="0"/>
              </a:rPr>
            </a:br>
            <a:r>
              <a:rPr lang="en-IN" dirty="0" smtClean="0">
                <a:latin typeface="Arial Black" panose="020B0A04020102020204" pitchFamily="34" charset="0"/>
              </a:rPr>
              <a:t>(SC)</a:t>
            </a:r>
            <a:endParaRPr lang="en-IN" dirty="0">
              <a:latin typeface="Arial Black" panose="020B0A04020102020204" pitchFamily="34" charset="0"/>
            </a:endParaRPr>
          </a:p>
        </p:txBody>
      </p:sp>
      <p:sp>
        <p:nvSpPr>
          <p:cNvPr id="3" name="Content Placeholder 2"/>
          <p:cNvSpPr>
            <a:spLocks noGrp="1"/>
          </p:cNvSpPr>
          <p:nvPr>
            <p:ph idx="1"/>
          </p:nvPr>
        </p:nvSpPr>
        <p:spPr/>
        <p:txBody>
          <a:bodyPr>
            <a:normAutofit/>
          </a:bodyPr>
          <a:lstStyle/>
          <a:p>
            <a:pPr marL="457200" indent="-457200" algn="just">
              <a:buClr>
                <a:schemeClr val="tx1"/>
              </a:buClr>
              <a:buFont typeface="+mj-lt"/>
              <a:buAutoNum type="arabicPeriod"/>
            </a:pPr>
            <a:r>
              <a:rPr lang="en-US" sz="2800" dirty="0"/>
              <a:t>The SAR Coordinator (SC) is the top level SAR manager who has overall responsibility for establishing, staffing, equipping and managing SAR system with thorough coordination and using the available SAR resources. </a:t>
            </a:r>
            <a:endParaRPr lang="en-US" sz="2800" dirty="0" smtClean="0"/>
          </a:p>
          <a:p>
            <a:pPr marL="457200" indent="-457200" algn="just">
              <a:buClr>
                <a:schemeClr val="tx1"/>
              </a:buClr>
              <a:buFont typeface="+mj-lt"/>
              <a:buAutoNum type="arabicPeriod"/>
            </a:pPr>
            <a:r>
              <a:rPr lang="en-US" sz="2800" dirty="0"/>
              <a:t> The SAR Coordinator should ensure that the MRCC/MRSC/MRSSC is familiar with the capabilities of all the facilities available for SAR in its SRR</a:t>
            </a:r>
            <a:r>
              <a:rPr lang="en-US" sz="2800" dirty="0" smtClean="0"/>
              <a:t>.</a:t>
            </a: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25</a:t>
            </a:fld>
            <a:endParaRPr lang="en-IN" sz="2800" dirty="0"/>
          </a:p>
        </p:txBody>
      </p:sp>
    </p:spTree>
    <p:extLst>
      <p:ext uri="{BB962C8B-B14F-4D97-AF65-F5344CB8AC3E}">
        <p14:creationId xmlns:p14="http://schemas.microsoft.com/office/powerpoint/2010/main" val="252974221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SAR MISSION COORDINATOR (SMC) </a:t>
            </a:r>
            <a:endParaRPr lang="en-IN" dirty="0">
              <a:latin typeface="Arial Black" panose="020B0A04020102020204" pitchFamily="34" charset="0"/>
            </a:endParaRPr>
          </a:p>
        </p:txBody>
      </p:sp>
      <p:sp>
        <p:nvSpPr>
          <p:cNvPr id="3" name="Content Placeholder 2"/>
          <p:cNvSpPr>
            <a:spLocks noGrp="1"/>
          </p:cNvSpPr>
          <p:nvPr>
            <p:ph idx="1"/>
          </p:nvPr>
        </p:nvSpPr>
        <p:spPr/>
        <p:txBody>
          <a:bodyPr>
            <a:normAutofit/>
          </a:bodyPr>
          <a:lstStyle/>
          <a:p>
            <a:pPr marL="514350" indent="-514350" algn="just">
              <a:buClr>
                <a:schemeClr val="tx1"/>
              </a:buClr>
              <a:buFont typeface="+mj-lt"/>
              <a:buAutoNum type="arabicPeriod"/>
            </a:pPr>
            <a:r>
              <a:rPr lang="en-US" sz="2800" dirty="0"/>
              <a:t>An SMC should be designated for each specific SAR operation. Every mission is conducted under guidance of SMC and for the duration of that particular </a:t>
            </a:r>
            <a:r>
              <a:rPr lang="en-US" sz="2800" dirty="0" smtClean="0"/>
              <a:t>mission.</a:t>
            </a:r>
          </a:p>
          <a:p>
            <a:pPr marL="514350" indent="-514350" algn="just">
              <a:buClr>
                <a:schemeClr val="tx1"/>
              </a:buClr>
              <a:buFont typeface="+mj-lt"/>
              <a:buAutoNum type="arabicPeriod"/>
            </a:pPr>
            <a:r>
              <a:rPr lang="en-US" sz="2800" dirty="0"/>
              <a:t> While the overall responsibility of the mission is with the SAR Coordinator (SC), the SMC plans, coordinates including transit of SAR facilities to the scene and controls SAR missions with the available resources for the time assigned till conclusion of each mission.</a:t>
            </a: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26</a:t>
            </a:fld>
            <a:endParaRPr lang="en-IN" sz="2800" dirty="0"/>
          </a:p>
        </p:txBody>
      </p:sp>
    </p:spTree>
    <p:extLst>
      <p:ext uri="{BB962C8B-B14F-4D97-AF65-F5344CB8AC3E}">
        <p14:creationId xmlns:p14="http://schemas.microsoft.com/office/powerpoint/2010/main" val="49259422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ON SCENE COORDINATOR</a:t>
            </a:r>
            <a:br>
              <a:rPr lang="en-IN" dirty="0" smtClean="0">
                <a:latin typeface="Arial Black" panose="020B0A04020102020204" pitchFamily="34" charset="0"/>
              </a:rPr>
            </a:br>
            <a:r>
              <a:rPr lang="en-IN" dirty="0" smtClean="0">
                <a:latin typeface="Arial Black" panose="020B0A04020102020204" pitchFamily="34" charset="0"/>
              </a:rPr>
              <a:t>(OSC)</a:t>
            </a:r>
            <a:endParaRPr lang="en-IN" dirty="0">
              <a:latin typeface="Arial Black" panose="020B0A04020102020204" pitchFamily="34" charset="0"/>
            </a:endParaRPr>
          </a:p>
        </p:txBody>
      </p:sp>
      <p:sp>
        <p:nvSpPr>
          <p:cNvPr id="3" name="Content Placeholder 2"/>
          <p:cNvSpPr>
            <a:spLocks noGrp="1"/>
          </p:cNvSpPr>
          <p:nvPr>
            <p:ph idx="1"/>
          </p:nvPr>
        </p:nvSpPr>
        <p:spPr/>
        <p:txBody>
          <a:bodyPr>
            <a:normAutofit/>
          </a:bodyPr>
          <a:lstStyle/>
          <a:p>
            <a:pPr marL="457200" indent="-457200" algn="just">
              <a:buClr>
                <a:schemeClr val="tx1"/>
              </a:buClr>
              <a:buFont typeface="+mj-lt"/>
              <a:buAutoNum type="arabicPeriod"/>
            </a:pPr>
            <a:r>
              <a:rPr lang="en-US" sz="2800" dirty="0"/>
              <a:t>The On Scene Coordinator (OSC) is designated by the SMC when two or more SAR units are working together on the same mission to enable better coordination of the activities amongst the participating units on the scene</a:t>
            </a:r>
            <a:r>
              <a:rPr lang="en-US" sz="2800" dirty="0" smtClean="0"/>
              <a:t>. </a:t>
            </a:r>
          </a:p>
          <a:p>
            <a:pPr marL="457200" indent="-457200" algn="just">
              <a:buClr>
                <a:schemeClr val="tx1"/>
              </a:buClr>
              <a:buFont typeface="+mj-lt"/>
              <a:buAutoNum type="arabicPeriod"/>
            </a:pPr>
            <a:r>
              <a:rPr lang="en-US" sz="2800" dirty="0"/>
              <a:t> An OSC need not be a </a:t>
            </a:r>
            <a:r>
              <a:rPr lang="en-US" sz="2800" dirty="0" smtClean="0"/>
              <a:t>SRU.</a:t>
            </a: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27</a:t>
            </a:fld>
            <a:endParaRPr lang="en-IN" sz="2800" dirty="0"/>
          </a:p>
        </p:txBody>
      </p:sp>
    </p:spTree>
    <p:extLst>
      <p:ext uri="{BB962C8B-B14F-4D97-AF65-F5344CB8AC3E}">
        <p14:creationId xmlns:p14="http://schemas.microsoft.com/office/powerpoint/2010/main" val="67434014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AIRCRAFT COORDINATOR</a:t>
            </a:r>
            <a:br>
              <a:rPr lang="en-IN" dirty="0" smtClean="0">
                <a:latin typeface="Arial Black" panose="020B0A04020102020204" pitchFamily="34" charset="0"/>
              </a:rPr>
            </a:br>
            <a:r>
              <a:rPr lang="en-IN" dirty="0" smtClean="0">
                <a:latin typeface="Arial Black" panose="020B0A04020102020204" pitchFamily="34" charset="0"/>
              </a:rPr>
              <a:t>(ACO)</a:t>
            </a:r>
            <a:endParaRPr lang="en-IN" dirty="0">
              <a:latin typeface="Arial Black" panose="020B0A04020102020204" pitchFamily="34" charset="0"/>
            </a:endParaRPr>
          </a:p>
        </p:txBody>
      </p:sp>
      <p:sp>
        <p:nvSpPr>
          <p:cNvPr id="3" name="Content Placeholder 2"/>
          <p:cNvSpPr>
            <a:spLocks noGrp="1"/>
          </p:cNvSpPr>
          <p:nvPr>
            <p:ph idx="1"/>
          </p:nvPr>
        </p:nvSpPr>
        <p:spPr/>
        <p:txBody>
          <a:bodyPr>
            <a:normAutofit/>
          </a:bodyPr>
          <a:lstStyle/>
          <a:p>
            <a:pPr marL="514350" indent="-514350" algn="just">
              <a:buClrTx/>
              <a:buFont typeface="+mj-lt"/>
              <a:buAutoNum type="arabicPeriod"/>
            </a:pPr>
            <a:r>
              <a:rPr lang="en-US" sz="2800" dirty="0"/>
              <a:t> When two or more SAR facilities including aircraft are working together on the same mission, SMC designates one unit as Aircraft Coordinator (ACO) for coordinating air traffic, in addition to the </a:t>
            </a:r>
            <a:r>
              <a:rPr lang="en-US" sz="2800" dirty="0" smtClean="0"/>
              <a:t>OSC.</a:t>
            </a:r>
          </a:p>
          <a:p>
            <a:pPr marL="514350" indent="-514350" algn="just">
              <a:buClrTx/>
              <a:buFont typeface="+mj-lt"/>
              <a:buAutoNum type="arabicPeriod"/>
            </a:pPr>
            <a:r>
              <a:rPr lang="en-US" sz="2800" dirty="0"/>
              <a:t> Preferably, OSC and ACO should be different units. If it is not practicable, then OSC itself acts as ACO</a:t>
            </a:r>
            <a:r>
              <a:rPr lang="en-US" sz="2800" dirty="0" smtClean="0"/>
              <a:t>.</a:t>
            </a:r>
          </a:p>
          <a:p>
            <a:pPr marL="514350" indent="-514350" algn="just">
              <a:buClrTx/>
              <a:buFont typeface="+mj-lt"/>
              <a:buAutoNum type="arabicPeriod"/>
            </a:pPr>
            <a:r>
              <a:rPr lang="en-US" sz="2800" dirty="0"/>
              <a:t>The primary concern of ACO is the flight safety of SAR aircraft.</a:t>
            </a:r>
          </a:p>
          <a:p>
            <a:pPr marL="0" indent="0">
              <a:buClrTx/>
              <a:buNone/>
            </a:pP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28</a:t>
            </a:fld>
            <a:endParaRPr lang="en-IN" sz="2800" dirty="0"/>
          </a:p>
        </p:txBody>
      </p:sp>
    </p:spTree>
    <p:extLst>
      <p:ext uri="{BB962C8B-B14F-4D97-AF65-F5344CB8AC3E}">
        <p14:creationId xmlns:p14="http://schemas.microsoft.com/office/powerpoint/2010/main" val="264366241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SEARCH AND RESCUE UNITS</a:t>
            </a:r>
            <a:br>
              <a:rPr lang="en-IN" dirty="0" smtClean="0">
                <a:latin typeface="Arial Black" panose="020B0A04020102020204" pitchFamily="34" charset="0"/>
              </a:rPr>
            </a:br>
            <a:r>
              <a:rPr lang="en-IN" dirty="0" smtClean="0">
                <a:latin typeface="Arial Black" panose="020B0A04020102020204" pitchFamily="34" charset="0"/>
              </a:rPr>
              <a:t>(SRUs)</a:t>
            </a:r>
            <a:endParaRPr lang="en-IN" dirty="0">
              <a:latin typeface="Arial Black" panose="020B0A04020102020204" pitchFamily="34" charset="0"/>
            </a:endParaRPr>
          </a:p>
        </p:txBody>
      </p:sp>
      <p:sp>
        <p:nvSpPr>
          <p:cNvPr id="3" name="Content Placeholder 2"/>
          <p:cNvSpPr>
            <a:spLocks noGrp="1"/>
          </p:cNvSpPr>
          <p:nvPr>
            <p:ph idx="1"/>
          </p:nvPr>
        </p:nvSpPr>
        <p:spPr/>
        <p:txBody>
          <a:bodyPr>
            <a:normAutofit lnSpcReduction="10000"/>
          </a:bodyPr>
          <a:lstStyle/>
          <a:p>
            <a:pPr marL="457200" indent="-457200" algn="just">
              <a:buClrTx/>
              <a:buFont typeface="+mj-lt"/>
              <a:buAutoNum type="arabicPeriod"/>
            </a:pPr>
            <a:r>
              <a:rPr lang="en-US" sz="2800" dirty="0"/>
              <a:t> The Search and Rescue Units (SRUs) are used as a resource for performing search, rescue or similar operations. </a:t>
            </a:r>
            <a:endParaRPr lang="en-US" sz="2800" dirty="0" smtClean="0"/>
          </a:p>
          <a:p>
            <a:pPr marL="457200" indent="-457200" algn="just">
              <a:buClrTx/>
              <a:buFont typeface="+mj-lt"/>
              <a:buAutoNum type="arabicPeriod"/>
            </a:pPr>
            <a:r>
              <a:rPr lang="en-US" sz="2800" dirty="0"/>
              <a:t> It is composed of trained personnel proficient in SAR skills and equipment suitable for the expeditious and efficient conduct of the operation</a:t>
            </a:r>
            <a:r>
              <a:rPr lang="en-US" sz="2800" dirty="0" smtClean="0"/>
              <a:t>.</a:t>
            </a:r>
          </a:p>
          <a:p>
            <a:pPr marL="457200" indent="-457200" algn="just">
              <a:buClrTx/>
              <a:buFont typeface="+mj-lt"/>
              <a:buAutoNum type="arabicPeriod"/>
            </a:pPr>
            <a:r>
              <a:rPr lang="en-US" sz="2800" dirty="0"/>
              <a:t> In Indian context, the Indian Coast Guard assets are used as the primary SRUs.</a:t>
            </a:r>
          </a:p>
          <a:p>
            <a:pPr marL="514350" indent="-514350" algn="just">
              <a:buClrTx/>
              <a:buFont typeface="+mj-lt"/>
              <a:buAutoNum type="arabicPeriod"/>
            </a:pPr>
            <a:r>
              <a:rPr lang="en-IN" sz="2800" dirty="0" smtClean="0"/>
              <a:t>In addition to the SRUs, resources for SAR operations can be </a:t>
            </a:r>
            <a:r>
              <a:rPr lang="en-US" sz="2800" dirty="0"/>
              <a:t> </a:t>
            </a:r>
            <a:r>
              <a:rPr lang="en-US" sz="2800" dirty="0" smtClean="0"/>
              <a:t>demanded </a:t>
            </a:r>
            <a:r>
              <a:rPr lang="en-US" sz="2800" dirty="0"/>
              <a:t>by the SAR </a:t>
            </a:r>
            <a:r>
              <a:rPr lang="en-US" sz="2800" dirty="0" smtClean="0"/>
              <a:t>coordinator from the </a:t>
            </a:r>
            <a:r>
              <a:rPr lang="en-US" sz="2800" b="1" dirty="0" smtClean="0"/>
              <a:t>resource agencies</a:t>
            </a:r>
            <a:r>
              <a:rPr lang="en-US" sz="2800" dirty="0" smtClean="0"/>
              <a:t>.</a:t>
            </a: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29</a:t>
            </a:fld>
            <a:endParaRPr lang="en-IN" sz="2800" dirty="0"/>
          </a:p>
        </p:txBody>
      </p:sp>
    </p:spTree>
    <p:extLst>
      <p:ext uri="{BB962C8B-B14F-4D97-AF65-F5344CB8AC3E}">
        <p14:creationId xmlns:p14="http://schemas.microsoft.com/office/powerpoint/2010/main" val="15836587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CONTENTS</a:t>
            </a:r>
            <a:endParaRPr lang="en-IN" dirty="0">
              <a:latin typeface="Arial Black" panose="020B0A04020102020204" pitchFamily="34" charset="0"/>
            </a:endParaRPr>
          </a:p>
        </p:txBody>
      </p:sp>
      <p:sp>
        <p:nvSpPr>
          <p:cNvPr id="3" name="Content Placeholder 2"/>
          <p:cNvSpPr>
            <a:spLocks noGrp="1"/>
          </p:cNvSpPr>
          <p:nvPr>
            <p:ph idx="1"/>
          </p:nvPr>
        </p:nvSpPr>
        <p:spPr/>
        <p:txBody>
          <a:bodyPr>
            <a:normAutofit/>
          </a:bodyPr>
          <a:lstStyle/>
          <a:p>
            <a:pPr>
              <a:buClr>
                <a:schemeClr val="tx1"/>
              </a:buClr>
              <a:buFont typeface="Arial" panose="020B0604020202020204" pitchFamily="34" charset="0"/>
              <a:buChar char="•"/>
            </a:pPr>
            <a:r>
              <a:rPr lang="en-IN" sz="2800" dirty="0" smtClean="0"/>
              <a:t>Methods to track last known position and organizations involved</a:t>
            </a:r>
          </a:p>
          <a:p>
            <a:pPr>
              <a:buClr>
                <a:schemeClr val="tx1"/>
              </a:buClr>
              <a:buFont typeface="Arial" panose="020B0604020202020204" pitchFamily="34" charset="0"/>
              <a:buChar char="•"/>
            </a:pPr>
            <a:r>
              <a:rPr lang="en-IN" sz="2800" dirty="0" smtClean="0"/>
              <a:t>Need of conducting bathymetric surveying and IOBC project</a:t>
            </a:r>
          </a:p>
          <a:p>
            <a:pPr>
              <a:buClr>
                <a:schemeClr val="tx1"/>
              </a:buClr>
              <a:buFont typeface="Arial" panose="020B0604020202020204" pitchFamily="34" charset="0"/>
              <a:buChar char="•"/>
            </a:pPr>
            <a:r>
              <a:rPr lang="en-IN" sz="2800" dirty="0" smtClean="0"/>
              <a:t>Case study of AF 447 search operation</a:t>
            </a:r>
          </a:p>
          <a:p>
            <a:pPr>
              <a:buClr>
                <a:schemeClr val="tx1"/>
              </a:buClr>
              <a:buFont typeface="Arial" panose="020B0604020202020204" pitchFamily="34" charset="0"/>
              <a:buChar char="•"/>
            </a:pPr>
            <a:r>
              <a:rPr lang="en-IN" sz="2800" dirty="0" smtClean="0"/>
              <a:t>Case study of AF 447 rescue operation</a:t>
            </a:r>
          </a:p>
          <a:p>
            <a:pPr>
              <a:buClr>
                <a:schemeClr val="tx1"/>
              </a:buClr>
              <a:buFont typeface="Arial" panose="020B0604020202020204" pitchFamily="34" charset="0"/>
              <a:buChar char="•"/>
            </a:pPr>
            <a:r>
              <a:rPr lang="en-IN" sz="2800" dirty="0" smtClean="0"/>
              <a:t>SAR mission organization in India</a:t>
            </a:r>
          </a:p>
          <a:p>
            <a:pPr>
              <a:buClr>
                <a:schemeClr val="tx1"/>
              </a:buClr>
              <a:buFont typeface="Arial" panose="020B0604020202020204" pitchFamily="34" charset="0"/>
              <a:buChar char="•"/>
            </a:pPr>
            <a:r>
              <a:rPr lang="en-IN" sz="2800" dirty="0" smtClean="0"/>
              <a:t>MRCCs and coordination among IOR countries for SAR operations in the region</a:t>
            </a:r>
            <a:endParaRPr lang="en-IN" sz="2800" dirty="0"/>
          </a:p>
        </p:txBody>
      </p:sp>
      <p:sp>
        <p:nvSpPr>
          <p:cNvPr id="4" name="Slide Number Placeholder 3"/>
          <p:cNvSpPr>
            <a:spLocks noGrp="1"/>
          </p:cNvSpPr>
          <p:nvPr>
            <p:ph type="sldNum" sz="quarter" idx="12"/>
          </p:nvPr>
        </p:nvSpPr>
        <p:spPr/>
        <p:txBody>
          <a:bodyPr/>
          <a:lstStyle/>
          <a:p>
            <a:fld id="{03ABB218-BEB4-491D-A67B-BB08B1B42134}" type="slidenum">
              <a:rPr lang="en-IN" sz="2800" smtClean="0"/>
              <a:t>3</a:t>
            </a:fld>
            <a:endParaRPr lang="en-IN" sz="2800" dirty="0"/>
          </a:p>
        </p:txBody>
      </p:sp>
    </p:spTree>
    <p:extLst>
      <p:ext uri="{BB962C8B-B14F-4D97-AF65-F5344CB8AC3E}">
        <p14:creationId xmlns:p14="http://schemas.microsoft.com/office/powerpoint/2010/main" val="292034943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stretch>
            <a:fillRect/>
          </a:stretch>
        </p:blipFill>
        <p:spPr>
          <a:xfrm>
            <a:off x="3115667" y="286603"/>
            <a:ext cx="6009480" cy="5226957"/>
          </a:xfrm>
          <a:prstGeom prst="rect">
            <a:avLst/>
          </a:prstGeom>
        </p:spPr>
      </p:pic>
      <p:sp>
        <p:nvSpPr>
          <p:cNvPr id="5" name="TextBox 4"/>
          <p:cNvSpPr txBox="1"/>
          <p:nvPr/>
        </p:nvSpPr>
        <p:spPr>
          <a:xfrm>
            <a:off x="2105195" y="5454712"/>
            <a:ext cx="8030424" cy="1200329"/>
          </a:xfrm>
          <a:prstGeom prst="rect">
            <a:avLst/>
          </a:prstGeom>
          <a:noFill/>
        </p:spPr>
        <p:txBody>
          <a:bodyPr wrap="square" rtlCol="0">
            <a:spAutoFit/>
          </a:bodyPr>
          <a:lstStyle/>
          <a:p>
            <a:pPr algn="ctr"/>
            <a:r>
              <a:rPr lang="en-IN" b="1" dirty="0" smtClean="0"/>
              <a:t>Table 1: List of Resource Agencies</a:t>
            </a:r>
            <a:endParaRPr lang="en-IN" b="1" dirty="0"/>
          </a:p>
          <a:p>
            <a:pPr algn="ctr"/>
            <a:r>
              <a:rPr lang="en-IN" b="1" dirty="0" err="1" smtClean="0"/>
              <a:t>Ref:</a:t>
            </a:r>
            <a:r>
              <a:rPr lang="en-IN" b="1" dirty="0" err="1" smtClean="0">
                <a:hlinkClick r:id="rId3"/>
              </a:rPr>
              <a:t>https</a:t>
            </a:r>
            <a:r>
              <a:rPr lang="en-IN" b="1" dirty="0">
                <a:hlinkClick r:id="rId3"/>
              </a:rPr>
              <a:t>://www.indiancoastguard.gov.in/WriteReadData/bookpdf/201603180305291474292NMSAR_MANUA-2010.pdf</a:t>
            </a:r>
            <a:r>
              <a:rPr lang="en-US" b="1" dirty="0" smtClean="0"/>
              <a:t> </a:t>
            </a:r>
            <a:endParaRPr lang="en-IN" b="1" dirty="0"/>
          </a:p>
          <a:p>
            <a:endParaRPr lang="en-IN" dirty="0"/>
          </a:p>
        </p:txBody>
      </p:sp>
      <p:sp>
        <p:nvSpPr>
          <p:cNvPr id="7" name="Slide Number Placeholder 6"/>
          <p:cNvSpPr>
            <a:spLocks noGrp="1"/>
          </p:cNvSpPr>
          <p:nvPr>
            <p:ph type="sldNum" sz="quarter" idx="12"/>
          </p:nvPr>
        </p:nvSpPr>
        <p:spPr/>
        <p:txBody>
          <a:bodyPr/>
          <a:lstStyle/>
          <a:p>
            <a:fld id="{03ABB218-BEB4-491D-A67B-BB08B1B42134}" type="slidenum">
              <a:rPr lang="en-IN" sz="2800" smtClean="0"/>
              <a:t>30</a:t>
            </a:fld>
            <a:endParaRPr lang="en-IN" sz="2800" dirty="0"/>
          </a:p>
        </p:txBody>
      </p:sp>
    </p:spTree>
    <p:extLst>
      <p:ext uri="{BB962C8B-B14F-4D97-AF65-F5344CB8AC3E}">
        <p14:creationId xmlns:p14="http://schemas.microsoft.com/office/powerpoint/2010/main" val="128877984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IN" dirty="0" smtClean="0">
                <a:latin typeface="Arial Black" panose="020B0A04020102020204" pitchFamily="34" charset="0"/>
              </a:rPr>
              <a:t>MARITIME RESCUE COORDINATION CENTRE IN ISRR</a:t>
            </a:r>
            <a:endParaRPr lang="en-IN" dirty="0">
              <a:latin typeface="Arial Black" panose="020B0A04020102020204" pitchFamily="34" charset="0"/>
            </a:endParaRPr>
          </a:p>
        </p:txBody>
      </p:sp>
      <p:sp>
        <p:nvSpPr>
          <p:cNvPr id="3" name="Content Placeholder 2"/>
          <p:cNvSpPr>
            <a:spLocks noGrp="1"/>
          </p:cNvSpPr>
          <p:nvPr>
            <p:ph idx="1"/>
          </p:nvPr>
        </p:nvSpPr>
        <p:spPr>
          <a:xfrm>
            <a:off x="1097280" y="1801640"/>
            <a:ext cx="10058400" cy="4565395"/>
          </a:xfrm>
        </p:spPr>
        <p:txBody>
          <a:bodyPr>
            <a:normAutofit lnSpcReduction="10000"/>
          </a:bodyPr>
          <a:lstStyle/>
          <a:p>
            <a:pPr marL="514350" indent="-514350" algn="just">
              <a:buClrTx/>
              <a:buFont typeface="+mj-lt"/>
              <a:buAutoNum type="arabicPeriod"/>
            </a:pPr>
            <a:r>
              <a:rPr lang="en-US" sz="2800" dirty="0"/>
              <a:t>T</a:t>
            </a:r>
            <a:r>
              <a:rPr lang="en-US" sz="2800" dirty="0" smtClean="0"/>
              <a:t>he ISRR is </a:t>
            </a:r>
            <a:r>
              <a:rPr lang="en-US" sz="2800" dirty="0"/>
              <a:t>divided into three areas with Maritime Rescue Coordination </a:t>
            </a:r>
            <a:r>
              <a:rPr lang="en-US" sz="2800" dirty="0" err="1"/>
              <a:t>Centres</a:t>
            </a:r>
            <a:r>
              <a:rPr lang="en-US" sz="2800" dirty="0"/>
              <a:t> (MRCCs) located at Mumbai, Chennai and Port Blair</a:t>
            </a:r>
            <a:r>
              <a:rPr lang="en-US" sz="2800" dirty="0" smtClean="0"/>
              <a:t>.</a:t>
            </a:r>
          </a:p>
          <a:p>
            <a:pPr marL="514350" indent="-514350" algn="just">
              <a:buClrTx/>
              <a:buFont typeface="+mj-lt"/>
              <a:buAutoNum type="arabicPeriod"/>
            </a:pPr>
            <a:r>
              <a:rPr lang="en-US" sz="2800" dirty="0" smtClean="0"/>
              <a:t>There </a:t>
            </a:r>
            <a:r>
              <a:rPr lang="en-US" sz="2800" dirty="0"/>
              <a:t>are 10 Maritime Rescue Sub </a:t>
            </a:r>
            <a:r>
              <a:rPr lang="en-US" sz="2800" dirty="0" err="1"/>
              <a:t>Centres</a:t>
            </a:r>
            <a:r>
              <a:rPr lang="en-US" sz="2800" dirty="0"/>
              <a:t> (MRSCs) and </a:t>
            </a:r>
            <a:r>
              <a:rPr lang="en-US" sz="2800" dirty="0" smtClean="0"/>
              <a:t>3 </a:t>
            </a:r>
            <a:r>
              <a:rPr lang="en-US" sz="2800" dirty="0"/>
              <a:t>Maritime Rescue Sub </a:t>
            </a:r>
            <a:r>
              <a:rPr lang="en-US" sz="2800" dirty="0" err="1"/>
              <a:t>Sub</a:t>
            </a:r>
            <a:r>
              <a:rPr lang="en-US" sz="2800" dirty="0"/>
              <a:t> </a:t>
            </a:r>
            <a:r>
              <a:rPr lang="en-US" sz="2800" dirty="0" err="1"/>
              <a:t>Centres</a:t>
            </a:r>
            <a:r>
              <a:rPr lang="en-US" sz="2800" dirty="0"/>
              <a:t> (MRSSCs) </a:t>
            </a:r>
            <a:r>
              <a:rPr lang="en-US" sz="2800" dirty="0" smtClean="0"/>
              <a:t>operating </a:t>
            </a:r>
            <a:r>
              <a:rPr lang="en-US" sz="2800" dirty="0"/>
              <a:t>under these MRCCs</a:t>
            </a:r>
            <a:r>
              <a:rPr lang="en-US" sz="2800" dirty="0" smtClean="0"/>
              <a:t>.</a:t>
            </a:r>
          </a:p>
          <a:p>
            <a:pPr marL="514350" indent="-514350" algn="just">
              <a:buClrTx/>
              <a:buFont typeface="+mj-lt"/>
              <a:buAutoNum type="arabicPeriod"/>
            </a:pPr>
            <a:r>
              <a:rPr lang="en-US" sz="2800" dirty="0"/>
              <a:t>The Maritime Rescue Coordination Centre (MRCC) is </a:t>
            </a:r>
            <a:r>
              <a:rPr lang="en-US" sz="2800" dirty="0" smtClean="0"/>
              <a:t>a facility </a:t>
            </a:r>
            <a:r>
              <a:rPr lang="en-US" sz="2800" dirty="0"/>
              <a:t>responsible for promoting efficient </a:t>
            </a:r>
            <a:r>
              <a:rPr lang="en-US" sz="2800" dirty="0" smtClean="0"/>
              <a:t>organization </a:t>
            </a:r>
            <a:r>
              <a:rPr lang="en-US" sz="2800" dirty="0"/>
              <a:t>of SAR services, and for coordinating the conduct of SAR operation within the SRR. The MRCC only coordinates and does not necessarily provide SAR facilities in the applicable SRR.</a:t>
            </a:r>
            <a:endParaRPr lang="en-US" sz="2800" dirty="0" smtClean="0"/>
          </a:p>
        </p:txBody>
      </p:sp>
      <p:sp>
        <p:nvSpPr>
          <p:cNvPr id="5" name="Slide Number Placeholder 4"/>
          <p:cNvSpPr>
            <a:spLocks noGrp="1"/>
          </p:cNvSpPr>
          <p:nvPr>
            <p:ph type="sldNum" sz="quarter" idx="12"/>
          </p:nvPr>
        </p:nvSpPr>
        <p:spPr/>
        <p:txBody>
          <a:bodyPr/>
          <a:lstStyle/>
          <a:p>
            <a:fld id="{03ABB218-BEB4-491D-A67B-BB08B1B42134}" type="slidenum">
              <a:rPr lang="en-IN" sz="2800" smtClean="0"/>
              <a:t>31</a:t>
            </a:fld>
            <a:endParaRPr lang="en-IN" sz="2800" dirty="0"/>
          </a:p>
        </p:txBody>
      </p:sp>
    </p:spTree>
    <p:extLst>
      <p:ext uri="{BB962C8B-B14F-4D97-AF65-F5344CB8AC3E}">
        <p14:creationId xmlns:p14="http://schemas.microsoft.com/office/powerpoint/2010/main" val="196239168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097280" y="1845734"/>
            <a:ext cx="10058400" cy="4455478"/>
          </a:xfrm>
        </p:spPr>
        <p:txBody>
          <a:bodyPr>
            <a:normAutofit/>
          </a:bodyPr>
          <a:lstStyle/>
          <a:p>
            <a:pPr marL="514350" indent="-514350" algn="just">
              <a:buClrTx/>
              <a:buFont typeface="+mj-lt"/>
              <a:buAutoNum type="arabicPeriod" startAt="4"/>
            </a:pPr>
            <a:r>
              <a:rPr lang="en-US" sz="2800" dirty="0"/>
              <a:t> In order to enable MRCCs exercise direct and effective control over SAR facilities in an area within its SRR, Maritime Rescue Sub </a:t>
            </a:r>
            <a:r>
              <a:rPr lang="en-US" sz="2800" dirty="0" err="1"/>
              <a:t>Centres</a:t>
            </a:r>
            <a:r>
              <a:rPr lang="en-US" sz="2800" dirty="0"/>
              <a:t> (MRSC) and Maritime Rescue Sub </a:t>
            </a:r>
            <a:r>
              <a:rPr lang="en-US" sz="2800" dirty="0" err="1"/>
              <a:t>Sub</a:t>
            </a:r>
            <a:r>
              <a:rPr lang="en-US" sz="2800" dirty="0"/>
              <a:t> </a:t>
            </a:r>
            <a:r>
              <a:rPr lang="en-US" sz="2800" dirty="0" err="1"/>
              <a:t>Centres</a:t>
            </a:r>
            <a:r>
              <a:rPr lang="en-US" sz="2800" dirty="0"/>
              <a:t> (MRSSC) are established. </a:t>
            </a:r>
            <a:endParaRPr lang="en-US" sz="2800" dirty="0" smtClean="0"/>
          </a:p>
          <a:p>
            <a:pPr marL="514350" indent="-514350" algn="just">
              <a:buClrTx/>
              <a:buFont typeface="+mj-lt"/>
              <a:buAutoNum type="arabicPeriod" startAt="4"/>
            </a:pPr>
            <a:r>
              <a:rPr lang="en-US" sz="2800" dirty="0" smtClean="0"/>
              <a:t>The </a:t>
            </a:r>
            <a:r>
              <a:rPr lang="en-US" sz="2800" dirty="0"/>
              <a:t>SRR of neighboring countries namely Pakistan, Maldives, Sri Lanka, Seychelles, Mauritius, Indonesia, Malaysia, Myanmar and Bangladesh share the boundary with Indian SRR. These SRRs are established in cooperation with the neighboring nations which are internationally </a:t>
            </a:r>
            <a:r>
              <a:rPr lang="en-US" sz="2800" dirty="0" err="1" smtClean="0"/>
              <a:t>recognised</a:t>
            </a:r>
            <a:r>
              <a:rPr lang="en-US" sz="2800" dirty="0" smtClean="0"/>
              <a:t>.</a:t>
            </a:r>
            <a:endParaRPr lang="en-IN" sz="2800"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32</a:t>
            </a:fld>
            <a:endParaRPr lang="en-IN" sz="2800" dirty="0"/>
          </a:p>
        </p:txBody>
      </p:sp>
    </p:spTree>
    <p:extLst>
      <p:ext uri="{BB962C8B-B14F-4D97-AF65-F5344CB8AC3E}">
        <p14:creationId xmlns:p14="http://schemas.microsoft.com/office/powerpoint/2010/main" val="85318649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471596" y="286604"/>
            <a:ext cx="7170344" cy="5326546"/>
          </a:xfrm>
          <a:prstGeom prst="rect">
            <a:avLst/>
          </a:prstGeom>
        </p:spPr>
      </p:pic>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endParaRPr lang="en-IN" dirty="0"/>
          </a:p>
        </p:txBody>
      </p:sp>
      <p:sp>
        <p:nvSpPr>
          <p:cNvPr id="5" name="TextBox 4"/>
          <p:cNvSpPr txBox="1"/>
          <p:nvPr/>
        </p:nvSpPr>
        <p:spPr>
          <a:xfrm>
            <a:off x="914400" y="5613150"/>
            <a:ext cx="10429592" cy="923330"/>
          </a:xfrm>
          <a:prstGeom prst="rect">
            <a:avLst/>
          </a:prstGeom>
          <a:noFill/>
        </p:spPr>
        <p:txBody>
          <a:bodyPr wrap="square" rtlCol="0">
            <a:spAutoFit/>
          </a:bodyPr>
          <a:lstStyle/>
          <a:p>
            <a:pPr algn="ctr"/>
            <a:r>
              <a:rPr lang="en-IN" b="1" dirty="0"/>
              <a:t>Figure </a:t>
            </a:r>
            <a:r>
              <a:rPr lang="en-IN" b="1" dirty="0" smtClean="0"/>
              <a:t>8: </a:t>
            </a:r>
            <a:r>
              <a:rPr lang="en-US" dirty="0"/>
              <a:t> </a:t>
            </a:r>
            <a:r>
              <a:rPr lang="en-US" b="1" dirty="0" smtClean="0"/>
              <a:t>The Indian Search and Rescue Region</a:t>
            </a:r>
            <a:endParaRPr lang="en-IN" b="1" dirty="0"/>
          </a:p>
          <a:p>
            <a:pPr algn="ctr"/>
            <a:r>
              <a:rPr lang="en-IN" b="1" dirty="0" smtClean="0"/>
              <a:t>Ref: </a:t>
            </a:r>
            <a:r>
              <a:rPr lang="en-IN" b="1" dirty="0" smtClean="0">
                <a:hlinkClick r:id="rId3"/>
              </a:rPr>
              <a:t>https://</a:t>
            </a:r>
            <a:r>
              <a:rPr lang="en-IN" b="1" dirty="0">
                <a:hlinkClick r:id="rId3"/>
              </a:rPr>
              <a:t>www.indiancoastguard.gov.in/content/447_3_NMSARCA.aspx</a:t>
            </a:r>
            <a:endParaRPr lang="en-IN" b="1" dirty="0"/>
          </a:p>
          <a:p>
            <a:endParaRPr lang="en-IN" dirty="0"/>
          </a:p>
        </p:txBody>
      </p:sp>
      <p:sp>
        <p:nvSpPr>
          <p:cNvPr id="7" name="Slide Number Placeholder 6"/>
          <p:cNvSpPr>
            <a:spLocks noGrp="1"/>
          </p:cNvSpPr>
          <p:nvPr>
            <p:ph type="sldNum" sz="quarter" idx="12"/>
          </p:nvPr>
        </p:nvSpPr>
        <p:spPr/>
        <p:txBody>
          <a:bodyPr/>
          <a:lstStyle/>
          <a:p>
            <a:fld id="{03ABB218-BEB4-491D-A67B-BB08B1B42134}" type="slidenum">
              <a:rPr lang="en-IN" sz="2800" smtClean="0"/>
              <a:t>33</a:t>
            </a:fld>
            <a:endParaRPr lang="en-IN" sz="2800" dirty="0"/>
          </a:p>
        </p:txBody>
      </p:sp>
    </p:spTree>
    <p:extLst>
      <p:ext uri="{BB962C8B-B14F-4D97-AF65-F5344CB8AC3E}">
        <p14:creationId xmlns:p14="http://schemas.microsoft.com/office/powerpoint/2010/main" val="273131122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521774" y="33106"/>
            <a:ext cx="7209411" cy="5576935"/>
          </a:xfrm>
          <a:prstGeom prst="rect">
            <a:avLst/>
          </a:prstGeom>
        </p:spPr>
      </p:pic>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a:xfrm>
            <a:off x="1097279" y="1737360"/>
            <a:ext cx="10058400" cy="4023360"/>
          </a:xfrm>
        </p:spPr>
        <p:txBody>
          <a:bodyPr/>
          <a:lstStyle/>
          <a:p>
            <a:endParaRPr lang="en-IN" dirty="0"/>
          </a:p>
        </p:txBody>
      </p:sp>
      <p:sp>
        <p:nvSpPr>
          <p:cNvPr id="10" name="TextBox 9"/>
          <p:cNvSpPr txBox="1"/>
          <p:nvPr/>
        </p:nvSpPr>
        <p:spPr>
          <a:xfrm>
            <a:off x="2199992" y="5610041"/>
            <a:ext cx="7840301" cy="923330"/>
          </a:xfrm>
          <a:prstGeom prst="rect">
            <a:avLst/>
          </a:prstGeom>
          <a:noFill/>
        </p:spPr>
        <p:txBody>
          <a:bodyPr wrap="square" rtlCol="0">
            <a:spAutoFit/>
          </a:bodyPr>
          <a:lstStyle/>
          <a:p>
            <a:pPr algn="ctr"/>
            <a:r>
              <a:rPr lang="en-IN" b="1" dirty="0" smtClean="0"/>
              <a:t>Flowchart 1: </a:t>
            </a:r>
            <a:r>
              <a:rPr lang="en-US" dirty="0"/>
              <a:t> </a:t>
            </a:r>
            <a:r>
              <a:rPr lang="en-US" b="1" dirty="0" smtClean="0"/>
              <a:t>SAR organization in India</a:t>
            </a:r>
            <a:endParaRPr lang="en-IN" b="1" dirty="0"/>
          </a:p>
          <a:p>
            <a:pPr algn="ctr"/>
            <a:r>
              <a:rPr lang="en-IN" b="1" dirty="0" err="1" smtClean="0"/>
              <a:t>Ref:</a:t>
            </a:r>
            <a:r>
              <a:rPr lang="en-IN" dirty="0" err="1" smtClean="0">
                <a:hlinkClick r:id="rId3"/>
              </a:rPr>
              <a:t>https</a:t>
            </a:r>
            <a:r>
              <a:rPr lang="en-IN" dirty="0">
                <a:hlinkClick r:id="rId3"/>
              </a:rPr>
              <a:t>://www.indiancoastguard.gov.in/content/1680_3_SAROrganisation.aspx</a:t>
            </a:r>
            <a:endParaRPr lang="en-IN" b="1" dirty="0"/>
          </a:p>
          <a:p>
            <a:endParaRPr lang="en-IN" dirty="0"/>
          </a:p>
        </p:txBody>
      </p:sp>
      <p:sp>
        <p:nvSpPr>
          <p:cNvPr id="12" name="Slide Number Placeholder 11"/>
          <p:cNvSpPr>
            <a:spLocks noGrp="1"/>
          </p:cNvSpPr>
          <p:nvPr>
            <p:ph type="sldNum" sz="quarter" idx="12"/>
          </p:nvPr>
        </p:nvSpPr>
        <p:spPr/>
        <p:txBody>
          <a:bodyPr/>
          <a:lstStyle/>
          <a:p>
            <a:fld id="{03ABB218-BEB4-491D-A67B-BB08B1B42134}" type="slidenum">
              <a:rPr lang="en-IN" sz="2800" smtClean="0"/>
              <a:t>34</a:t>
            </a:fld>
            <a:endParaRPr lang="en-IN" sz="2800" dirty="0"/>
          </a:p>
        </p:txBody>
      </p:sp>
    </p:spTree>
    <p:extLst>
      <p:ext uri="{BB962C8B-B14F-4D97-AF65-F5344CB8AC3E}">
        <p14:creationId xmlns:p14="http://schemas.microsoft.com/office/powerpoint/2010/main" val="114775586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83613" y="-113168"/>
            <a:ext cx="7685733" cy="6971168"/>
          </a:xfrm>
          <a:prstGeom prst="rect">
            <a:avLst/>
          </a:prstGeom>
        </p:spPr>
      </p:pic>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endParaRPr lang="en-IN" dirty="0"/>
          </a:p>
        </p:txBody>
      </p:sp>
      <p:sp>
        <p:nvSpPr>
          <p:cNvPr id="5" name="TextBox 4"/>
          <p:cNvSpPr txBox="1"/>
          <p:nvPr/>
        </p:nvSpPr>
        <p:spPr>
          <a:xfrm>
            <a:off x="72427" y="286603"/>
            <a:ext cx="2851841" cy="1231106"/>
          </a:xfrm>
          <a:prstGeom prst="rect">
            <a:avLst/>
          </a:prstGeom>
          <a:noFill/>
        </p:spPr>
        <p:txBody>
          <a:bodyPr wrap="square" rtlCol="0">
            <a:spAutoFit/>
          </a:bodyPr>
          <a:lstStyle/>
          <a:p>
            <a:pPr algn="ctr"/>
            <a:r>
              <a:rPr lang="en-IN" sz="2800" dirty="0" smtClean="0">
                <a:latin typeface="Arial Black" panose="020B0A04020102020204" pitchFamily="34" charset="0"/>
              </a:rPr>
              <a:t>FLOWCHART</a:t>
            </a:r>
            <a:endParaRPr lang="en-IN" sz="2800" dirty="0">
              <a:latin typeface="Arial Black" panose="020B0A04020102020204" pitchFamily="34" charset="0"/>
            </a:endParaRPr>
          </a:p>
          <a:p>
            <a:pPr algn="ctr"/>
            <a:r>
              <a:rPr lang="en-IN" sz="2800" dirty="0">
                <a:latin typeface="Arial Black" panose="020B0A04020102020204" pitchFamily="34" charset="0"/>
              </a:rPr>
              <a:t>PART </a:t>
            </a:r>
            <a:r>
              <a:rPr lang="en-IN" sz="2800" dirty="0" smtClean="0">
                <a:latin typeface="Arial Black" panose="020B0A04020102020204" pitchFamily="34" charset="0"/>
              </a:rPr>
              <a:t>2</a:t>
            </a:r>
            <a:endParaRPr lang="en-IN" sz="2800" dirty="0">
              <a:latin typeface="Arial Black" panose="020B0A04020102020204" pitchFamily="34" charset="0"/>
            </a:endParaRPr>
          </a:p>
          <a:p>
            <a:endParaRPr lang="en-IN" dirty="0"/>
          </a:p>
        </p:txBody>
      </p:sp>
      <p:sp>
        <p:nvSpPr>
          <p:cNvPr id="7" name="Slide Number Placeholder 6"/>
          <p:cNvSpPr>
            <a:spLocks noGrp="1"/>
          </p:cNvSpPr>
          <p:nvPr>
            <p:ph type="sldNum" sz="quarter" idx="12"/>
          </p:nvPr>
        </p:nvSpPr>
        <p:spPr/>
        <p:txBody>
          <a:bodyPr/>
          <a:lstStyle/>
          <a:p>
            <a:fld id="{03ABB218-BEB4-491D-A67B-BB08B1B42134}" type="slidenum">
              <a:rPr lang="en-IN" sz="2800" smtClean="0"/>
              <a:t>35</a:t>
            </a:fld>
            <a:endParaRPr lang="en-IN" sz="2800" dirty="0"/>
          </a:p>
        </p:txBody>
      </p:sp>
    </p:spTree>
    <p:extLst>
      <p:ext uri="{BB962C8B-B14F-4D97-AF65-F5344CB8AC3E}">
        <p14:creationId xmlns:p14="http://schemas.microsoft.com/office/powerpoint/2010/main" val="299672249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5395865" cy="4000500"/>
          </a:xfrm>
          <a:prstGeom prst="rect">
            <a:avLst/>
          </a:prstGeom>
        </p:spPr>
      </p:pic>
      <p:pic>
        <p:nvPicPr>
          <p:cNvPr id="5" name="Picture 4"/>
          <p:cNvPicPr>
            <a:picLocks noChangeAspect="1"/>
          </p:cNvPicPr>
          <p:nvPr/>
        </p:nvPicPr>
        <p:blipFill>
          <a:blip r:embed="rId3"/>
          <a:stretch>
            <a:fillRect/>
          </a:stretch>
        </p:blipFill>
        <p:spPr>
          <a:xfrm>
            <a:off x="5395865" y="0"/>
            <a:ext cx="4983168" cy="4347455"/>
          </a:xfrm>
          <a:prstGeom prst="rect">
            <a:avLst/>
          </a:prstGeom>
        </p:spPr>
      </p:pic>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endParaRPr lang="en-IN" dirty="0"/>
          </a:p>
        </p:txBody>
      </p:sp>
      <p:sp>
        <p:nvSpPr>
          <p:cNvPr id="6" name="TextBox 5"/>
          <p:cNvSpPr txBox="1"/>
          <p:nvPr/>
        </p:nvSpPr>
        <p:spPr>
          <a:xfrm>
            <a:off x="0" y="4870764"/>
            <a:ext cx="12192000" cy="923330"/>
          </a:xfrm>
          <a:prstGeom prst="rect">
            <a:avLst/>
          </a:prstGeom>
          <a:noFill/>
        </p:spPr>
        <p:txBody>
          <a:bodyPr wrap="square" rtlCol="0">
            <a:spAutoFit/>
          </a:bodyPr>
          <a:lstStyle/>
          <a:p>
            <a:pPr algn="ctr"/>
            <a:r>
              <a:rPr lang="en-IN" b="1" dirty="0"/>
              <a:t>Table </a:t>
            </a:r>
            <a:r>
              <a:rPr lang="en-IN" b="1" dirty="0" smtClean="0"/>
              <a:t>2: The National SAR Board</a:t>
            </a:r>
            <a:endParaRPr lang="en-IN" b="1" dirty="0"/>
          </a:p>
          <a:p>
            <a:pPr algn="ctr"/>
            <a:r>
              <a:rPr lang="en-IN" b="1" dirty="0" err="1"/>
              <a:t>Ref:</a:t>
            </a:r>
            <a:r>
              <a:rPr lang="en-IN" b="1" dirty="0" err="1">
                <a:hlinkClick r:id="rId4"/>
              </a:rPr>
              <a:t>https</a:t>
            </a:r>
            <a:r>
              <a:rPr lang="en-IN" b="1" dirty="0">
                <a:hlinkClick r:id="rId4"/>
              </a:rPr>
              <a:t>://www.indiancoastguard.gov.in/WriteReadData/bookpdf/201603180305291474292NMSAR_MANUA-2010.pdf</a:t>
            </a:r>
            <a:r>
              <a:rPr lang="en-US" b="1" dirty="0"/>
              <a:t> </a:t>
            </a:r>
            <a:endParaRPr lang="en-IN" b="1" dirty="0"/>
          </a:p>
          <a:p>
            <a:endParaRPr lang="en-IN" dirty="0"/>
          </a:p>
        </p:txBody>
      </p:sp>
      <p:sp>
        <p:nvSpPr>
          <p:cNvPr id="8" name="Slide Number Placeholder 7"/>
          <p:cNvSpPr>
            <a:spLocks noGrp="1"/>
          </p:cNvSpPr>
          <p:nvPr>
            <p:ph type="sldNum" sz="quarter" idx="12"/>
          </p:nvPr>
        </p:nvSpPr>
        <p:spPr/>
        <p:txBody>
          <a:bodyPr/>
          <a:lstStyle/>
          <a:p>
            <a:fld id="{03ABB218-BEB4-491D-A67B-BB08B1B42134}" type="slidenum">
              <a:rPr lang="en-IN" sz="2800" smtClean="0"/>
              <a:t>36</a:t>
            </a:fld>
            <a:endParaRPr lang="en-IN" sz="2800" dirty="0"/>
          </a:p>
        </p:txBody>
      </p:sp>
    </p:spTree>
    <p:extLst>
      <p:ext uri="{BB962C8B-B14F-4D97-AF65-F5344CB8AC3E}">
        <p14:creationId xmlns:p14="http://schemas.microsoft.com/office/powerpoint/2010/main" val="82528686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REFERENCES</a:t>
            </a:r>
            <a:endParaRPr lang="en-IN" dirty="0">
              <a:latin typeface="Arial Black" panose="020B0A04020102020204" pitchFamily="34" charset="0"/>
            </a:endParaRPr>
          </a:p>
        </p:txBody>
      </p:sp>
      <p:sp>
        <p:nvSpPr>
          <p:cNvPr id="3" name="Content Placeholder 2"/>
          <p:cNvSpPr>
            <a:spLocks noGrp="1"/>
          </p:cNvSpPr>
          <p:nvPr>
            <p:ph idx="1"/>
          </p:nvPr>
        </p:nvSpPr>
        <p:spPr/>
        <p:txBody>
          <a:bodyPr>
            <a:normAutofit fontScale="85000" lnSpcReduction="10000"/>
          </a:bodyPr>
          <a:lstStyle/>
          <a:p>
            <a:pPr marL="0" indent="0">
              <a:buNone/>
            </a:pPr>
            <a:r>
              <a:rPr lang="en-IN" dirty="0" smtClean="0"/>
              <a:t>[1] </a:t>
            </a:r>
            <a:r>
              <a:rPr lang="en-IN" dirty="0"/>
              <a:t>National maritime search and rescue manual published by the National Maritime Search and Rescue Board </a:t>
            </a:r>
            <a:r>
              <a:rPr lang="en-IN" dirty="0">
                <a:sym typeface="Wingdings" panose="05000000000000000000" pitchFamily="2" charset="2"/>
              </a:rPr>
              <a:t></a:t>
            </a:r>
            <a:r>
              <a:rPr lang="en-IN" dirty="0"/>
              <a:t> </a:t>
            </a:r>
            <a:r>
              <a:rPr lang="en-IN" u="sng" dirty="0">
                <a:hlinkClick r:id="rId2"/>
              </a:rPr>
              <a:t>https://</a:t>
            </a:r>
            <a:r>
              <a:rPr lang="en-IN" u="sng" dirty="0" smtClean="0">
                <a:hlinkClick r:id="rId2"/>
              </a:rPr>
              <a:t>www.indiancoastguard.gov.in/WriteReadData/bookpdf/201603180305291474292NMSAR_MANUA-2010.pdf</a:t>
            </a:r>
            <a:endParaRPr lang="en-IN" dirty="0" smtClean="0"/>
          </a:p>
          <a:p>
            <a:pPr marL="0" indent="0">
              <a:buNone/>
            </a:pPr>
            <a:r>
              <a:rPr lang="en-IN" dirty="0" smtClean="0"/>
              <a:t>[2] IAMSAR manual guidelines as per the International Maritime </a:t>
            </a:r>
            <a:r>
              <a:rPr lang="en-IN" dirty="0" err="1" smtClean="0"/>
              <a:t>Organization</a:t>
            </a:r>
            <a:r>
              <a:rPr lang="en-IN" dirty="0" err="1" smtClean="0">
                <a:sym typeface="Wingdings" panose="05000000000000000000" pitchFamily="2" charset="2"/>
              </a:rPr>
              <a:t></a:t>
            </a:r>
            <a:r>
              <a:rPr lang="en-IN" u="sng" dirty="0" err="1" smtClean="0">
                <a:hlinkClick r:id="rId3"/>
              </a:rPr>
              <a:t>http</a:t>
            </a:r>
            <a:r>
              <a:rPr lang="en-IN" u="sng" dirty="0" smtClean="0">
                <a:hlinkClick r:id="rId3"/>
              </a:rPr>
              <a:t>://www.imo.org/en/OurWork/Safety/RadioCommunicationsAndSearchAndRescue/SearchAndRescue/Pages/IAMSARManual.aspx</a:t>
            </a:r>
            <a:endParaRPr lang="en-IN" dirty="0" smtClean="0"/>
          </a:p>
          <a:p>
            <a:pPr marL="0" indent="0">
              <a:buNone/>
            </a:pPr>
            <a:r>
              <a:rPr lang="en-IN" dirty="0" smtClean="0"/>
              <a:t>[3] International convention for Maritime Search and Rescue </a:t>
            </a:r>
            <a:r>
              <a:rPr lang="en-IN" dirty="0" smtClean="0">
                <a:sym typeface="Wingdings" panose="05000000000000000000" pitchFamily="2" charset="2"/>
              </a:rPr>
              <a:t></a:t>
            </a:r>
            <a:r>
              <a:rPr lang="en-IN" u="sng" dirty="0" smtClean="0">
                <a:hlinkClick r:id="rId4"/>
              </a:rPr>
              <a:t>http://www.imo.org/en/About/Conventions/ListOfConventions/Pages/International-Convention-on-Maritime-Search-and-Rescue-(SAR).aspx</a:t>
            </a:r>
            <a:endParaRPr lang="en-IN" dirty="0" smtClean="0"/>
          </a:p>
          <a:p>
            <a:pPr marL="0" indent="0">
              <a:buNone/>
            </a:pPr>
            <a:r>
              <a:rPr lang="en-IN" dirty="0" smtClean="0"/>
              <a:t>[</a:t>
            </a:r>
            <a:r>
              <a:rPr lang="en-IN" dirty="0"/>
              <a:t>4</a:t>
            </a:r>
            <a:r>
              <a:rPr lang="en-IN" dirty="0" smtClean="0"/>
              <a:t>] </a:t>
            </a:r>
            <a:r>
              <a:rPr lang="en-IN" u="sng" dirty="0">
                <a:hlinkClick r:id="rId5"/>
              </a:rPr>
              <a:t>https://www.indiancoastguard.gov.in/content/329_3_SearchAndRescue.aspx</a:t>
            </a:r>
            <a:endParaRPr lang="en-IN" dirty="0"/>
          </a:p>
          <a:p>
            <a:pPr marL="0" indent="0">
              <a:buNone/>
            </a:pPr>
            <a:r>
              <a:rPr lang="en-IN" dirty="0" smtClean="0"/>
              <a:t>[</a:t>
            </a:r>
            <a:r>
              <a:rPr lang="en-IN" dirty="0"/>
              <a:t>5</a:t>
            </a:r>
            <a:r>
              <a:rPr lang="en-IN" dirty="0" smtClean="0"/>
              <a:t>] </a:t>
            </a:r>
            <a:r>
              <a:rPr lang="en-IN" dirty="0"/>
              <a:t>P Howland - IEE Proceedings-Radar, Sonar and Navigation, 2005 - ieeexplore.ieee.org </a:t>
            </a:r>
            <a:r>
              <a:rPr lang="en-IN" dirty="0" smtClean="0">
                <a:sym typeface="Wingdings" panose="05000000000000000000" pitchFamily="2" charset="2"/>
              </a:rPr>
              <a:t></a:t>
            </a:r>
            <a:r>
              <a:rPr lang="en-IN" u="sng" dirty="0" smtClean="0">
                <a:hlinkClick r:id="rId6"/>
              </a:rPr>
              <a:t>https</a:t>
            </a:r>
            <a:r>
              <a:rPr lang="en-IN" u="sng" dirty="0">
                <a:hlinkClick r:id="rId6"/>
              </a:rPr>
              <a:t>://ieeexplore.ieee.org/abstract/document/1459144/</a:t>
            </a:r>
            <a:endParaRPr lang="en-IN" dirty="0"/>
          </a:p>
          <a:p>
            <a:pPr marL="0" indent="0">
              <a:buNone/>
            </a:pPr>
            <a:r>
              <a:rPr lang="en-IN" b="1" u="sng" dirty="0" smtClean="0"/>
              <a:t>[</a:t>
            </a:r>
            <a:r>
              <a:rPr lang="en-IN" u="sng" dirty="0"/>
              <a:t>6</a:t>
            </a:r>
            <a:r>
              <a:rPr lang="en-IN" u="sng" dirty="0" smtClean="0"/>
              <a:t>] </a:t>
            </a:r>
            <a:r>
              <a:rPr lang="en-IN" dirty="0"/>
              <a:t>E Griffith, C Hudson, TL Mosher</a:t>
            </a:r>
            <a:r>
              <a:rPr lang="en-IN" b="1" dirty="0"/>
              <a:t> - </a:t>
            </a:r>
            <a:r>
              <a:rPr lang="en-IN" dirty="0">
                <a:solidFill>
                  <a:schemeClr val="tx1"/>
                </a:solidFill>
                <a:hlinkClick r:id="rId7"/>
              </a:rPr>
              <a:t>Uninterruptable ADS-B system for aircraft tracking</a:t>
            </a:r>
            <a:r>
              <a:rPr lang="en-IN" dirty="0">
                <a:solidFill>
                  <a:schemeClr val="tx1"/>
                </a:solidFill>
              </a:rPr>
              <a:t> </a:t>
            </a:r>
            <a:r>
              <a:rPr lang="en-IN" b="1" dirty="0" smtClean="0">
                <a:sym typeface="Wingdings" panose="05000000000000000000" pitchFamily="2" charset="2"/>
              </a:rPr>
              <a:t></a:t>
            </a:r>
            <a:r>
              <a:rPr lang="en-IN" u="sng" dirty="0" smtClean="0">
                <a:hlinkClick r:id="rId7"/>
              </a:rPr>
              <a:t>https</a:t>
            </a:r>
            <a:r>
              <a:rPr lang="en-IN" u="sng" dirty="0">
                <a:hlinkClick r:id="rId7"/>
              </a:rPr>
              <a:t>://patents.google.com/patent/US6952631B2/en</a:t>
            </a:r>
            <a:endParaRPr lang="en-IN" dirty="0"/>
          </a:p>
          <a:p>
            <a:pPr marL="0" indent="0">
              <a:buNone/>
            </a:pPr>
            <a:endParaRPr lang="en-IN" dirty="0"/>
          </a:p>
          <a:p>
            <a:endParaRPr lang="en-IN"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37</a:t>
            </a:fld>
            <a:endParaRPr lang="en-IN" sz="2800" dirty="0"/>
          </a:p>
        </p:txBody>
      </p:sp>
    </p:spTree>
    <p:extLst>
      <p:ext uri="{BB962C8B-B14F-4D97-AF65-F5344CB8AC3E}">
        <p14:creationId xmlns:p14="http://schemas.microsoft.com/office/powerpoint/2010/main" val="84828260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097280" y="1737360"/>
            <a:ext cx="10058400" cy="4703347"/>
          </a:xfrm>
        </p:spPr>
        <p:txBody>
          <a:bodyPr>
            <a:normAutofit/>
          </a:bodyPr>
          <a:lstStyle/>
          <a:p>
            <a:pPr marL="0" indent="0">
              <a:buNone/>
            </a:pPr>
            <a:r>
              <a:rPr lang="en-IN" sz="1700" dirty="0" smtClean="0"/>
              <a:t>[7] </a:t>
            </a:r>
            <a:r>
              <a:rPr lang="en-IN" sz="1700" dirty="0"/>
              <a:t>Regulation 19 of SOLAS </a:t>
            </a:r>
            <a:r>
              <a:rPr lang="en-IN" sz="1700" dirty="0" err="1" smtClean="0"/>
              <a:t>ChapterV</a:t>
            </a:r>
            <a:r>
              <a:rPr lang="en-IN" sz="1700" dirty="0"/>
              <a:t> </a:t>
            </a:r>
            <a:r>
              <a:rPr lang="en-IN" sz="1700" dirty="0" smtClean="0">
                <a:sym typeface="Wingdings" panose="05000000000000000000" pitchFamily="2" charset="2"/>
              </a:rPr>
              <a:t></a:t>
            </a:r>
            <a:r>
              <a:rPr lang="en-IN" sz="1700" u="sng" dirty="0" smtClean="0">
                <a:hlinkClick r:id="rId2"/>
              </a:rPr>
              <a:t>http</a:t>
            </a:r>
            <a:r>
              <a:rPr lang="en-IN" sz="1700" u="sng" dirty="0">
                <a:hlinkClick r:id="rId2"/>
              </a:rPr>
              <a:t>://www.imo.org/en/OurWork/Safety/Navigation/Pages/AIS.aspx</a:t>
            </a:r>
            <a:endParaRPr lang="en-IN" sz="1700" dirty="0"/>
          </a:p>
          <a:p>
            <a:pPr marL="0" indent="0">
              <a:buNone/>
            </a:pPr>
            <a:r>
              <a:rPr lang="en-IN" sz="1700" dirty="0" smtClean="0"/>
              <a:t>[8] </a:t>
            </a:r>
            <a:r>
              <a:rPr lang="en-IN" sz="1700" dirty="0"/>
              <a:t>NMSARCA operation </a:t>
            </a:r>
            <a:r>
              <a:rPr lang="en-IN" sz="1700" dirty="0" smtClean="0">
                <a:sym typeface="Wingdings" panose="05000000000000000000" pitchFamily="2" charset="2"/>
              </a:rPr>
              <a:t></a:t>
            </a:r>
            <a:r>
              <a:rPr lang="en-IN" sz="1700" u="sng" dirty="0" smtClean="0">
                <a:hlinkClick r:id="rId3"/>
              </a:rPr>
              <a:t>https</a:t>
            </a:r>
            <a:r>
              <a:rPr lang="en-IN" sz="1700" u="sng" dirty="0">
                <a:hlinkClick r:id="rId3"/>
              </a:rPr>
              <a:t>://www.indiancoastguard.gov.in/content/447_3_NMSARCA.aspx</a:t>
            </a:r>
            <a:endParaRPr lang="en-IN" sz="1700" dirty="0"/>
          </a:p>
          <a:p>
            <a:pPr marL="0" indent="0">
              <a:buNone/>
            </a:pPr>
            <a:r>
              <a:rPr lang="en-IN" sz="1700" dirty="0" smtClean="0"/>
              <a:t>[9] </a:t>
            </a:r>
            <a:r>
              <a:rPr lang="en-IN" sz="1700" dirty="0" err="1"/>
              <a:t>MoU</a:t>
            </a:r>
            <a:r>
              <a:rPr lang="en-IN" sz="1700" dirty="0"/>
              <a:t> with Coast Guard </a:t>
            </a:r>
            <a:r>
              <a:rPr lang="en-IN" sz="1700" dirty="0" smtClean="0">
                <a:sym typeface="Wingdings" panose="05000000000000000000" pitchFamily="2" charset="2"/>
              </a:rPr>
              <a:t></a:t>
            </a:r>
            <a:r>
              <a:rPr lang="en-IN" sz="1700" u="sng" dirty="0" smtClean="0">
                <a:hlinkClick r:id="rId4"/>
              </a:rPr>
              <a:t>https</a:t>
            </a:r>
            <a:r>
              <a:rPr lang="en-IN" sz="1700" u="sng" dirty="0">
                <a:hlinkClick r:id="rId4"/>
              </a:rPr>
              <a:t>://www.aai.aero/sites/default/files/press_release_news/MOU%20WITH%20COAST%20Guard.pdf</a:t>
            </a:r>
            <a:endParaRPr lang="en-IN" sz="1700" dirty="0"/>
          </a:p>
          <a:p>
            <a:pPr marL="0" indent="0">
              <a:buNone/>
            </a:pPr>
            <a:r>
              <a:rPr lang="en-IN" sz="1700" dirty="0" smtClean="0"/>
              <a:t>[10] </a:t>
            </a:r>
            <a:r>
              <a:rPr lang="en-IN" sz="1700" u="sng" dirty="0">
                <a:hlinkClick r:id="rId5"/>
              </a:rPr>
              <a:t>https://aireon.com/2016/11/29/aireon-flightaware-announce-new-partnership-sitaonair-provide-space-based-ads-b-flight-tracking-airlines</a:t>
            </a:r>
            <a:r>
              <a:rPr lang="en-IN" sz="1700" u="sng" dirty="0" smtClean="0">
                <a:hlinkClick r:id="rId5"/>
              </a:rPr>
              <a:t>/</a:t>
            </a:r>
            <a:endParaRPr lang="en-IN" sz="1700" u="sng" dirty="0" smtClean="0"/>
          </a:p>
          <a:p>
            <a:pPr marL="0" indent="0">
              <a:buNone/>
            </a:pPr>
            <a:r>
              <a:rPr lang="en-IN" sz="1700" dirty="0" smtClean="0"/>
              <a:t>[11] </a:t>
            </a:r>
            <a:r>
              <a:rPr lang="en-IN" sz="1700" dirty="0"/>
              <a:t>Indian Ocean Bathymetric Compilation by GEBCO </a:t>
            </a:r>
            <a:r>
              <a:rPr lang="en-IN" sz="1700" dirty="0" smtClean="0">
                <a:sym typeface="Wingdings" panose="05000000000000000000" pitchFamily="2" charset="2"/>
              </a:rPr>
              <a:t></a:t>
            </a:r>
            <a:r>
              <a:rPr lang="en-IN" sz="1700" u="sng" dirty="0" smtClean="0">
                <a:hlinkClick r:id="rId6"/>
              </a:rPr>
              <a:t>http</a:t>
            </a:r>
            <a:r>
              <a:rPr lang="en-IN" sz="1700" u="sng" dirty="0">
                <a:hlinkClick r:id="rId6"/>
              </a:rPr>
              <a:t>://ccom.unh.edu/indian-ocean-bathymetric-compilation-project</a:t>
            </a:r>
            <a:endParaRPr lang="en-IN" sz="1700" dirty="0"/>
          </a:p>
          <a:p>
            <a:pPr marL="0" indent="0">
              <a:buNone/>
            </a:pPr>
            <a:r>
              <a:rPr lang="en-IN" sz="1700" dirty="0" smtClean="0"/>
              <a:t>[12] </a:t>
            </a:r>
            <a:r>
              <a:rPr lang="en-IN" sz="1700" dirty="0" err="1"/>
              <a:t>Marlyna</a:t>
            </a:r>
            <a:r>
              <a:rPr lang="en-IN" sz="1700" dirty="0"/>
              <a:t> Maros1 and </a:t>
            </a:r>
            <a:r>
              <a:rPr lang="en-IN" sz="1700" dirty="0" err="1"/>
              <a:t>Sharifah</a:t>
            </a:r>
            <a:r>
              <a:rPr lang="en-IN" sz="1700" dirty="0"/>
              <a:t> Nadia Syed </a:t>
            </a:r>
            <a:r>
              <a:rPr lang="en-IN" sz="1700" dirty="0" err="1"/>
              <a:t>Nasharudin</a:t>
            </a:r>
            <a:r>
              <a:rPr lang="en-IN" sz="1700" dirty="0"/>
              <a:t> - Analysis of Interaction and Institutional Power Relations in MH370 Press Conferences</a:t>
            </a:r>
          </a:p>
          <a:p>
            <a:pPr marL="0" indent="0">
              <a:buNone/>
            </a:pPr>
            <a:r>
              <a:rPr lang="en-IN" sz="1700" dirty="0" smtClean="0"/>
              <a:t>[13] </a:t>
            </a:r>
            <a:r>
              <a:rPr lang="en-IN" sz="1700" dirty="0"/>
              <a:t>Olivier </a:t>
            </a:r>
            <a:r>
              <a:rPr lang="en-IN" sz="1700" dirty="0" err="1"/>
              <a:t>Ferrante</a:t>
            </a:r>
            <a:r>
              <a:rPr lang="en-IN" sz="1700" dirty="0"/>
              <a:t> (BEA), Michael </a:t>
            </a:r>
            <a:r>
              <a:rPr lang="en-IN" sz="1700" dirty="0" err="1"/>
              <a:t>Kutzleb</a:t>
            </a:r>
            <a:r>
              <a:rPr lang="en-IN" sz="1700" dirty="0"/>
              <a:t> (Phoenix International) and Michael Purcell (WHOI) - AF447 Underwater Search and Recovery Operations A Shared Government-Industry Process</a:t>
            </a:r>
          </a:p>
          <a:p>
            <a:pPr marL="0" indent="0">
              <a:buNone/>
            </a:pPr>
            <a:r>
              <a:rPr lang="en-IN" sz="1800" dirty="0"/>
              <a:t>[</a:t>
            </a:r>
            <a:r>
              <a:rPr lang="en-IN" sz="1800" dirty="0" smtClean="0"/>
              <a:t>14] </a:t>
            </a:r>
            <a:r>
              <a:rPr lang="en-IN" sz="1800" dirty="0" err="1"/>
              <a:t>Ingar</a:t>
            </a:r>
            <a:r>
              <a:rPr lang="en-IN" sz="1800" dirty="0"/>
              <a:t> Amundsen, </a:t>
            </a:r>
            <a:r>
              <a:rPr lang="en-IN" sz="1800" dirty="0" err="1"/>
              <a:t>Bjørn</a:t>
            </a:r>
            <a:r>
              <a:rPr lang="en-IN" sz="1800" dirty="0"/>
              <a:t> Lind, Ole </a:t>
            </a:r>
            <a:r>
              <a:rPr lang="en-IN" sz="1800" dirty="0" err="1"/>
              <a:t>Reistad</a:t>
            </a:r>
            <a:r>
              <a:rPr lang="en-IN" sz="1800" dirty="0"/>
              <a:t>, Knut </a:t>
            </a:r>
            <a:r>
              <a:rPr lang="en-IN" sz="1800" dirty="0" err="1"/>
              <a:t>Gussgaard</a:t>
            </a:r>
            <a:r>
              <a:rPr lang="en-IN" sz="1800" dirty="0"/>
              <a:t>, Mikhail </a:t>
            </a:r>
            <a:r>
              <a:rPr lang="en-IN" sz="1800" dirty="0" err="1"/>
              <a:t>Iosjpe</a:t>
            </a:r>
            <a:r>
              <a:rPr lang="en-IN" sz="1800" dirty="0"/>
              <a:t> and Morten </a:t>
            </a:r>
            <a:r>
              <a:rPr lang="en-IN" sz="1800" dirty="0" err="1"/>
              <a:t>Sickel</a:t>
            </a:r>
            <a:r>
              <a:rPr lang="en-IN" sz="1800" dirty="0"/>
              <a:t> – The Kursk Accident </a:t>
            </a:r>
          </a:p>
          <a:p>
            <a:pPr marL="0" indent="0">
              <a:buNone/>
            </a:pPr>
            <a:endParaRPr lang="en-IN" sz="1700" dirty="0"/>
          </a:p>
          <a:p>
            <a:endParaRPr lang="en-IN"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38</a:t>
            </a:fld>
            <a:endParaRPr lang="en-IN" sz="2800" dirty="0"/>
          </a:p>
        </p:txBody>
      </p:sp>
    </p:spTree>
    <p:extLst>
      <p:ext uri="{BB962C8B-B14F-4D97-AF65-F5344CB8AC3E}">
        <p14:creationId xmlns:p14="http://schemas.microsoft.com/office/powerpoint/2010/main" val="55163877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stretch>
            <a:fillRect/>
          </a:stretch>
        </p:blipFill>
        <p:spPr>
          <a:xfrm>
            <a:off x="-259882" y="-91698"/>
            <a:ext cx="7950467" cy="5627859"/>
          </a:xfrm>
          <a:prstGeom prst="rect">
            <a:avLst/>
          </a:prstGeom>
        </p:spPr>
      </p:pic>
      <p:sp>
        <p:nvSpPr>
          <p:cNvPr id="6" name="Slide Number Placeholder 5"/>
          <p:cNvSpPr>
            <a:spLocks noGrp="1"/>
          </p:cNvSpPr>
          <p:nvPr>
            <p:ph type="sldNum" sz="quarter" idx="12"/>
          </p:nvPr>
        </p:nvSpPr>
        <p:spPr/>
        <p:txBody>
          <a:bodyPr/>
          <a:lstStyle/>
          <a:p>
            <a:fld id="{03ABB218-BEB4-491D-A67B-BB08B1B42134}" type="slidenum">
              <a:rPr lang="en-IN" sz="2800" smtClean="0"/>
              <a:t>39</a:t>
            </a:fld>
            <a:endParaRPr lang="en-IN" sz="2800" dirty="0"/>
          </a:p>
        </p:txBody>
      </p:sp>
      <p:sp>
        <p:nvSpPr>
          <p:cNvPr id="5" name="TextBox 4"/>
          <p:cNvSpPr txBox="1"/>
          <p:nvPr/>
        </p:nvSpPr>
        <p:spPr>
          <a:xfrm>
            <a:off x="6314173" y="3811604"/>
            <a:ext cx="5877827" cy="1938992"/>
          </a:xfrm>
          <a:prstGeom prst="rect">
            <a:avLst/>
          </a:prstGeom>
          <a:noFill/>
        </p:spPr>
        <p:txBody>
          <a:bodyPr wrap="square" rtlCol="0">
            <a:spAutoFit/>
          </a:bodyPr>
          <a:lstStyle/>
          <a:p>
            <a:r>
              <a:rPr lang="en-IN" sz="4000" dirty="0" smtClean="0">
                <a:latin typeface="Arial Black" panose="020B0A04020102020204" pitchFamily="34" charset="0"/>
              </a:rPr>
              <a:t>Presentation by-</a:t>
            </a:r>
          </a:p>
          <a:p>
            <a:r>
              <a:rPr lang="en-IN" sz="4000" dirty="0" err="1" smtClean="0">
                <a:latin typeface="Arial Black" panose="020B0A04020102020204" pitchFamily="34" charset="0"/>
              </a:rPr>
              <a:t>Tanay</a:t>
            </a:r>
            <a:r>
              <a:rPr lang="en-IN" sz="4000" dirty="0">
                <a:latin typeface="Arial Black" panose="020B0A04020102020204" pitchFamily="34" charset="0"/>
              </a:rPr>
              <a:t> </a:t>
            </a:r>
            <a:r>
              <a:rPr lang="en-IN" sz="4000" dirty="0" smtClean="0">
                <a:latin typeface="Arial Black" panose="020B0A04020102020204" pitchFamily="34" charset="0"/>
              </a:rPr>
              <a:t>Kumar</a:t>
            </a:r>
          </a:p>
          <a:p>
            <a:r>
              <a:rPr lang="en-IN" sz="4000" dirty="0" smtClean="0">
                <a:latin typeface="Arial Black" panose="020B0A04020102020204" pitchFamily="34" charset="0"/>
              </a:rPr>
              <a:t>ID: 2018A8PS0574H</a:t>
            </a:r>
            <a:endParaRPr lang="en-IN" sz="4000" dirty="0">
              <a:latin typeface="Arial Black" panose="020B0A04020102020204" pitchFamily="34" charset="0"/>
            </a:endParaRPr>
          </a:p>
        </p:txBody>
      </p:sp>
    </p:spTree>
    <p:extLst>
      <p:ext uri="{BB962C8B-B14F-4D97-AF65-F5344CB8AC3E}">
        <p14:creationId xmlns:p14="http://schemas.microsoft.com/office/powerpoint/2010/main" val="31969774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1689" y="2423411"/>
            <a:ext cx="10058400" cy="1450757"/>
          </a:xfrm>
        </p:spPr>
        <p:txBody>
          <a:bodyPr/>
          <a:lstStyle/>
          <a:p>
            <a:endParaRPr lang="en-IN" dirty="0"/>
          </a:p>
        </p:txBody>
      </p:sp>
      <p:pic>
        <p:nvPicPr>
          <p:cNvPr id="4" name="Picture 3"/>
          <p:cNvPicPr>
            <a:picLocks noChangeAspect="1"/>
          </p:cNvPicPr>
          <p:nvPr/>
        </p:nvPicPr>
        <p:blipFill>
          <a:blip r:embed="rId2"/>
          <a:stretch>
            <a:fillRect/>
          </a:stretch>
        </p:blipFill>
        <p:spPr>
          <a:xfrm>
            <a:off x="0" y="-1"/>
            <a:ext cx="12192000" cy="6322077"/>
          </a:xfrm>
          <a:prstGeom prst="rect">
            <a:avLst/>
          </a:prstGeom>
        </p:spPr>
      </p:pic>
      <p:sp>
        <p:nvSpPr>
          <p:cNvPr id="5" name="Slide Number Placeholder 4"/>
          <p:cNvSpPr>
            <a:spLocks noGrp="1"/>
          </p:cNvSpPr>
          <p:nvPr>
            <p:ph type="sldNum" sz="quarter" idx="12"/>
          </p:nvPr>
        </p:nvSpPr>
        <p:spPr/>
        <p:txBody>
          <a:bodyPr/>
          <a:lstStyle/>
          <a:p>
            <a:fld id="{03ABB218-BEB4-491D-A67B-BB08B1B42134}" type="slidenum">
              <a:rPr lang="en-IN" sz="2800" smtClean="0"/>
              <a:t>4</a:t>
            </a:fld>
            <a:endParaRPr lang="en-IN" sz="2800" dirty="0"/>
          </a:p>
        </p:txBody>
      </p:sp>
    </p:spTree>
    <p:extLst>
      <p:ext uri="{BB962C8B-B14F-4D97-AF65-F5344CB8AC3E}">
        <p14:creationId xmlns:p14="http://schemas.microsoft.com/office/powerpoint/2010/main" val="37099941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87427"/>
            <a:ext cx="10058400" cy="1450757"/>
          </a:xfrm>
        </p:spPr>
        <p:txBody>
          <a:bodyPr/>
          <a:lstStyle/>
          <a:p>
            <a:pPr algn="ctr"/>
            <a:r>
              <a:rPr lang="en-IN" dirty="0" smtClean="0">
                <a:latin typeface="Arial Black" panose="020B0A04020102020204" pitchFamily="34" charset="0"/>
              </a:rPr>
              <a:t>STEPS INVOLVED</a:t>
            </a:r>
            <a:endParaRPr lang="en-IN" dirty="0">
              <a:latin typeface="Arial Black" panose="020B0A04020102020204" pitchFamily="34" charset="0"/>
            </a:endParaRPr>
          </a:p>
        </p:txBody>
      </p:sp>
      <p:sp>
        <p:nvSpPr>
          <p:cNvPr id="3" name="Content Placeholder 2"/>
          <p:cNvSpPr>
            <a:spLocks noGrp="1"/>
          </p:cNvSpPr>
          <p:nvPr>
            <p:ph idx="1"/>
          </p:nvPr>
        </p:nvSpPr>
        <p:spPr/>
        <p:txBody>
          <a:bodyPr>
            <a:normAutofit/>
          </a:bodyPr>
          <a:lstStyle/>
          <a:p>
            <a:pPr marL="457200" indent="-457200" algn="just">
              <a:buClr>
                <a:schemeClr val="tx1">
                  <a:lumMod val="95000"/>
                  <a:lumOff val="5000"/>
                </a:schemeClr>
              </a:buClr>
              <a:buFont typeface="+mj-lt"/>
              <a:buAutoNum type="arabicPeriod"/>
            </a:pPr>
            <a:r>
              <a:rPr lang="en-IN" sz="2800" dirty="0" smtClean="0"/>
              <a:t>To identify the distressed object</a:t>
            </a:r>
          </a:p>
          <a:p>
            <a:pPr marL="457200" indent="-457200" algn="just">
              <a:buClr>
                <a:schemeClr val="tx1">
                  <a:lumMod val="95000"/>
                  <a:lumOff val="5000"/>
                </a:schemeClr>
              </a:buClr>
              <a:buFont typeface="+mj-lt"/>
              <a:buAutoNum type="arabicPeriod"/>
            </a:pPr>
            <a:r>
              <a:rPr lang="en-IN" sz="2800" dirty="0" smtClean="0"/>
              <a:t>Locating the last known position of distressed object</a:t>
            </a:r>
          </a:p>
          <a:p>
            <a:pPr marL="457200" indent="-457200" algn="just">
              <a:buClr>
                <a:schemeClr val="tx1">
                  <a:lumMod val="95000"/>
                  <a:lumOff val="5000"/>
                </a:schemeClr>
              </a:buClr>
              <a:buFont typeface="+mj-lt"/>
              <a:buAutoNum type="arabicPeriod"/>
            </a:pPr>
            <a:r>
              <a:rPr lang="en-IN" sz="2800" dirty="0"/>
              <a:t>Surveying the sea bed ( optional </a:t>
            </a:r>
            <a:r>
              <a:rPr lang="en-IN" sz="2800" dirty="0" smtClean="0"/>
              <a:t>)</a:t>
            </a:r>
          </a:p>
          <a:p>
            <a:pPr marL="457200" indent="-457200" algn="just">
              <a:buClr>
                <a:schemeClr val="tx1">
                  <a:lumMod val="95000"/>
                  <a:lumOff val="5000"/>
                </a:schemeClr>
              </a:buClr>
              <a:buFont typeface="+mj-lt"/>
              <a:buAutoNum type="arabicPeriod"/>
            </a:pPr>
            <a:r>
              <a:rPr lang="en-IN" sz="2800" dirty="0" smtClean="0"/>
              <a:t>Send a ROV / any other search vehicle to the location for the distressed object ( search operation )</a:t>
            </a:r>
          </a:p>
          <a:p>
            <a:pPr marL="457200" indent="-457200" algn="just">
              <a:buClr>
                <a:schemeClr val="tx1">
                  <a:lumMod val="95000"/>
                  <a:lumOff val="5000"/>
                </a:schemeClr>
              </a:buClr>
              <a:buFont typeface="+mj-lt"/>
              <a:buAutoNum type="arabicPeriod"/>
            </a:pPr>
            <a:r>
              <a:rPr lang="en-IN" sz="2800" dirty="0" smtClean="0"/>
              <a:t>Salvage / recovery operation of the distressed object</a:t>
            </a:r>
          </a:p>
          <a:p>
            <a:pPr marL="457200" indent="-457200">
              <a:buClr>
                <a:schemeClr val="tx1">
                  <a:lumMod val="95000"/>
                  <a:lumOff val="5000"/>
                </a:schemeClr>
              </a:buClr>
              <a:buFont typeface="+mj-lt"/>
              <a:buAutoNum type="arabicPeriod"/>
            </a:pPr>
            <a:endParaRPr lang="en-IN" sz="2800" dirty="0" smtClean="0"/>
          </a:p>
          <a:p>
            <a:pPr marL="0" indent="0">
              <a:buClr>
                <a:schemeClr val="tx1">
                  <a:lumMod val="95000"/>
                  <a:lumOff val="5000"/>
                </a:schemeClr>
              </a:buClr>
              <a:buNone/>
            </a:pPr>
            <a:endParaRPr lang="en-IN" sz="2800" dirty="0" smtClean="0"/>
          </a:p>
          <a:p>
            <a:pPr marL="457200" indent="-457200">
              <a:buClr>
                <a:schemeClr val="tx1">
                  <a:lumMod val="95000"/>
                  <a:lumOff val="5000"/>
                </a:schemeClr>
              </a:buClr>
              <a:buFont typeface="+mj-lt"/>
              <a:buAutoNum type="arabicPeriod"/>
            </a:pPr>
            <a:endParaRPr lang="en-IN" sz="2800" dirty="0" smtClean="0"/>
          </a:p>
          <a:p>
            <a:pPr marL="457200" indent="-457200">
              <a:buClr>
                <a:schemeClr val="tx1">
                  <a:lumMod val="95000"/>
                  <a:lumOff val="5000"/>
                </a:schemeClr>
              </a:buClr>
              <a:buFont typeface="+mj-lt"/>
              <a:buAutoNum type="arabicPeriod"/>
            </a:pPr>
            <a:endParaRPr lang="en-IN" sz="2800" dirty="0" smtClean="0"/>
          </a:p>
        </p:txBody>
      </p:sp>
      <p:sp>
        <p:nvSpPr>
          <p:cNvPr id="5" name="Slide Number Placeholder 4"/>
          <p:cNvSpPr>
            <a:spLocks noGrp="1"/>
          </p:cNvSpPr>
          <p:nvPr>
            <p:ph type="sldNum" sz="quarter" idx="12"/>
          </p:nvPr>
        </p:nvSpPr>
        <p:spPr/>
        <p:txBody>
          <a:bodyPr/>
          <a:lstStyle/>
          <a:p>
            <a:fld id="{03ABB218-BEB4-491D-A67B-BB08B1B42134}" type="slidenum">
              <a:rPr lang="en-IN" sz="2800" smtClean="0"/>
              <a:t>5</a:t>
            </a:fld>
            <a:endParaRPr lang="en-IN" sz="2800" dirty="0"/>
          </a:p>
        </p:txBody>
      </p:sp>
    </p:spTree>
    <p:extLst>
      <p:ext uri="{BB962C8B-B14F-4D97-AF65-F5344CB8AC3E}">
        <p14:creationId xmlns:p14="http://schemas.microsoft.com/office/powerpoint/2010/main" val="38372232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Locating a Distressed Airplane</a:t>
            </a:r>
            <a:endParaRPr lang="en-IN" dirty="0">
              <a:latin typeface="Arial Black" panose="020B0A04020102020204" pitchFamily="34" charset="0"/>
            </a:endParaRPr>
          </a:p>
        </p:txBody>
      </p:sp>
      <p:sp>
        <p:nvSpPr>
          <p:cNvPr id="3" name="Content Placeholder 2"/>
          <p:cNvSpPr>
            <a:spLocks noGrp="1"/>
          </p:cNvSpPr>
          <p:nvPr>
            <p:ph idx="1"/>
          </p:nvPr>
        </p:nvSpPr>
        <p:spPr>
          <a:xfrm>
            <a:off x="1117198" y="1845734"/>
            <a:ext cx="10058400" cy="4023360"/>
          </a:xfrm>
        </p:spPr>
        <p:txBody>
          <a:bodyPr>
            <a:normAutofit fontScale="85000" lnSpcReduction="10000"/>
          </a:bodyPr>
          <a:lstStyle/>
          <a:p>
            <a:pPr marL="514350" indent="-514350" algn="just">
              <a:buClrTx/>
              <a:buFont typeface="+mj-lt"/>
              <a:buAutoNum type="arabicPeriod"/>
            </a:pPr>
            <a:r>
              <a:rPr lang="en-IN" sz="2800" dirty="0"/>
              <a:t>Can be done using radar systems ( most commonly used, not full </a:t>
            </a:r>
            <a:r>
              <a:rPr lang="en-IN" sz="2800" dirty="0" smtClean="0"/>
              <a:t>proof though </a:t>
            </a:r>
            <a:r>
              <a:rPr lang="en-IN" sz="2800" dirty="0"/>
              <a:t>), GPS and </a:t>
            </a:r>
            <a:r>
              <a:rPr lang="en-IN" sz="2800" dirty="0" smtClean="0"/>
              <a:t>Satellite-tracking system </a:t>
            </a:r>
            <a:r>
              <a:rPr lang="en-IN" sz="2800" dirty="0"/>
              <a:t>( upcoming system ). </a:t>
            </a:r>
            <a:endParaRPr lang="en-IN" sz="2800" dirty="0" smtClean="0"/>
          </a:p>
          <a:p>
            <a:pPr marL="514350" indent="-514350" algn="just">
              <a:buClr>
                <a:schemeClr val="tx1"/>
              </a:buClr>
              <a:buFont typeface="+mj-lt"/>
              <a:buAutoNum type="arabicPeriod"/>
            </a:pPr>
            <a:r>
              <a:rPr lang="en-IN" sz="2800" dirty="0" smtClean="0"/>
              <a:t>For India and for the Indian Ocean Region the Air Traffic Control (ATC) service of the Airports Authority of India provide radar navigation for planes.</a:t>
            </a:r>
          </a:p>
          <a:p>
            <a:pPr marL="514350" indent="-514350" algn="just">
              <a:buClr>
                <a:schemeClr val="tx1"/>
              </a:buClr>
              <a:buFont typeface="+mj-lt"/>
              <a:buAutoNum type="arabicPeriod"/>
            </a:pPr>
            <a:r>
              <a:rPr lang="en-US" sz="2800" dirty="0" smtClean="0"/>
              <a:t>The satellite-tracking system is operated by a trio of companies: </a:t>
            </a:r>
            <a:r>
              <a:rPr lang="en-US" sz="2800" b="1" dirty="0" err="1" smtClean="0"/>
              <a:t>Aireon</a:t>
            </a:r>
            <a:r>
              <a:rPr lang="en-US" sz="2800" b="1" dirty="0" smtClean="0"/>
              <a:t>, SITAONAIR, </a:t>
            </a:r>
            <a:r>
              <a:rPr lang="en-US" sz="2800" dirty="0" smtClean="0"/>
              <a:t>and</a:t>
            </a:r>
            <a:r>
              <a:rPr lang="en-US" sz="2800" b="1" dirty="0" smtClean="0"/>
              <a:t> </a:t>
            </a:r>
            <a:r>
              <a:rPr lang="en-US" sz="2800" b="1" dirty="0" err="1" smtClean="0"/>
              <a:t>FlightAware</a:t>
            </a:r>
            <a:r>
              <a:rPr lang="en-US" sz="2800" dirty="0" smtClean="0"/>
              <a:t>. It uses a constellation of 72 communication satellites operated by US firm </a:t>
            </a:r>
            <a:r>
              <a:rPr lang="en-US" sz="2800" b="1" dirty="0" smtClean="0"/>
              <a:t>Iridium</a:t>
            </a:r>
            <a:r>
              <a:rPr lang="en-US" sz="2800" dirty="0" smtClean="0"/>
              <a:t> (whose main business is selling satellite phones connected to its network). The flights will be tracked using an industry-wide standard known as “automatic dependent surveillance – broadcast” or ADS-B, which usually shares data on flight location via ground-based receivers. </a:t>
            </a:r>
            <a:endParaRPr lang="en-IN" sz="2800" dirty="0" smtClean="0"/>
          </a:p>
          <a:p>
            <a:pPr marL="0" indent="0">
              <a:buClr>
                <a:schemeClr val="tx1"/>
              </a:buClr>
              <a:buNone/>
            </a:pPr>
            <a:endParaRPr lang="en-IN" sz="2800" dirty="0" smtClean="0"/>
          </a:p>
        </p:txBody>
      </p:sp>
      <p:sp>
        <p:nvSpPr>
          <p:cNvPr id="5" name="Slide Number Placeholder 4"/>
          <p:cNvSpPr>
            <a:spLocks noGrp="1"/>
          </p:cNvSpPr>
          <p:nvPr>
            <p:ph type="sldNum" sz="quarter" idx="12"/>
          </p:nvPr>
        </p:nvSpPr>
        <p:spPr/>
        <p:txBody>
          <a:bodyPr/>
          <a:lstStyle/>
          <a:p>
            <a:fld id="{03ABB218-BEB4-491D-A67B-BB08B1B42134}" type="slidenum">
              <a:rPr lang="en-IN" sz="2800" smtClean="0"/>
              <a:t>6</a:t>
            </a:fld>
            <a:endParaRPr lang="en-IN" sz="2800" dirty="0"/>
          </a:p>
        </p:txBody>
      </p:sp>
    </p:spTree>
    <p:extLst>
      <p:ext uri="{BB962C8B-B14F-4D97-AF65-F5344CB8AC3E}">
        <p14:creationId xmlns:p14="http://schemas.microsoft.com/office/powerpoint/2010/main" val="19179592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10281" y="156358"/>
            <a:ext cx="6495311" cy="4542392"/>
          </a:xfrm>
          <a:prstGeom prst="rect">
            <a:avLst/>
          </a:prstGeom>
        </p:spPr>
      </p:pic>
      <p:sp>
        <p:nvSpPr>
          <p:cNvPr id="2" name="Title 1"/>
          <p:cNvSpPr>
            <a:spLocks noGrp="1"/>
          </p:cNvSpPr>
          <p:nvPr>
            <p:ph type="title"/>
          </p:nvPr>
        </p:nvSpPr>
        <p:spPr>
          <a:xfrm>
            <a:off x="0" y="-109742"/>
            <a:ext cx="10058400" cy="1450757"/>
          </a:xfrm>
        </p:spPr>
        <p:txBody>
          <a:bodyPr>
            <a:normAutofit/>
          </a:bodyPr>
          <a:lstStyle/>
          <a:p>
            <a:endParaRPr lang="en-IN" sz="1800" dirty="0">
              <a:latin typeface="+mn-lt"/>
            </a:endParaRPr>
          </a:p>
        </p:txBody>
      </p:sp>
      <p:sp>
        <p:nvSpPr>
          <p:cNvPr id="3" name="Content Placeholder 2"/>
          <p:cNvSpPr>
            <a:spLocks noGrp="1"/>
          </p:cNvSpPr>
          <p:nvPr>
            <p:ph idx="1"/>
          </p:nvPr>
        </p:nvSpPr>
        <p:spPr>
          <a:xfrm>
            <a:off x="246254" y="1248473"/>
            <a:ext cx="10058400" cy="3957270"/>
          </a:xfrm>
        </p:spPr>
        <p:txBody>
          <a:bodyPr/>
          <a:lstStyle/>
          <a:p>
            <a:endParaRPr lang="en-IN" dirty="0"/>
          </a:p>
        </p:txBody>
      </p:sp>
      <p:sp>
        <p:nvSpPr>
          <p:cNvPr id="6" name="TextBox 5"/>
          <p:cNvSpPr txBox="1"/>
          <p:nvPr/>
        </p:nvSpPr>
        <p:spPr>
          <a:xfrm>
            <a:off x="1140737" y="4852657"/>
            <a:ext cx="8537417" cy="923330"/>
          </a:xfrm>
          <a:prstGeom prst="rect">
            <a:avLst/>
          </a:prstGeom>
          <a:noFill/>
        </p:spPr>
        <p:txBody>
          <a:bodyPr wrap="square" rtlCol="0">
            <a:spAutoFit/>
          </a:bodyPr>
          <a:lstStyle/>
          <a:p>
            <a:pPr algn="ctr"/>
            <a:r>
              <a:rPr lang="en-IN" b="1" dirty="0"/>
              <a:t>Figure 1: Press release by AIREON</a:t>
            </a:r>
            <a:br>
              <a:rPr lang="en-IN" b="1" dirty="0"/>
            </a:br>
            <a:r>
              <a:rPr lang="en-IN" b="1" dirty="0"/>
              <a:t>Ref: </a:t>
            </a:r>
            <a:r>
              <a:rPr lang="en-IN" b="1" u="sng" dirty="0">
                <a:hlinkClick r:id="rId3"/>
              </a:rPr>
              <a:t>https://aireon.com/2016/11/29/aireon-flightaware-announce-new-partnership-sitaonair-provide-space-based-ads-b-flight-tracking-airlines/</a:t>
            </a:r>
            <a:endParaRPr lang="en-IN" dirty="0"/>
          </a:p>
        </p:txBody>
      </p:sp>
      <p:sp>
        <p:nvSpPr>
          <p:cNvPr id="8" name="Slide Number Placeholder 7"/>
          <p:cNvSpPr>
            <a:spLocks noGrp="1"/>
          </p:cNvSpPr>
          <p:nvPr>
            <p:ph type="sldNum" sz="quarter" idx="12"/>
          </p:nvPr>
        </p:nvSpPr>
        <p:spPr/>
        <p:txBody>
          <a:bodyPr/>
          <a:lstStyle/>
          <a:p>
            <a:fld id="{03ABB218-BEB4-491D-A67B-BB08B1B42134}" type="slidenum">
              <a:rPr lang="en-IN" sz="2800" smtClean="0"/>
              <a:t>7</a:t>
            </a:fld>
            <a:endParaRPr lang="en-IN" sz="2800" dirty="0"/>
          </a:p>
        </p:txBody>
      </p:sp>
    </p:spTree>
    <p:extLst>
      <p:ext uri="{BB962C8B-B14F-4D97-AF65-F5344CB8AC3E}">
        <p14:creationId xmlns:p14="http://schemas.microsoft.com/office/powerpoint/2010/main" val="32496198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3396" y="3657940"/>
            <a:ext cx="10058400" cy="1450757"/>
          </a:xfrm>
        </p:spPr>
        <p:txBody>
          <a:bodyPr>
            <a:normAutofit fontScale="90000"/>
          </a:bodyPr>
          <a:lstStyle/>
          <a:p>
            <a:pPr algn="ctr"/>
            <a:r>
              <a:rPr lang="en-IN" sz="2000" b="1" dirty="0">
                <a:solidFill>
                  <a:schemeClr val="tx1"/>
                </a:solidFill>
                <a:latin typeface="+mn-lt"/>
              </a:rPr>
              <a:t>Figure </a:t>
            </a:r>
            <a:r>
              <a:rPr lang="en-IN" sz="2000" b="1" dirty="0" smtClean="0">
                <a:solidFill>
                  <a:schemeClr val="tx1"/>
                </a:solidFill>
                <a:latin typeface="+mn-lt"/>
              </a:rPr>
              <a:t>2: </a:t>
            </a:r>
            <a:r>
              <a:rPr lang="en-IN" sz="2000" b="1" dirty="0">
                <a:solidFill>
                  <a:schemeClr val="tx1"/>
                </a:solidFill>
                <a:latin typeface="+mn-lt"/>
              </a:rPr>
              <a:t>Press release by AAI</a:t>
            </a:r>
            <a:br>
              <a:rPr lang="en-IN" sz="2000" b="1" dirty="0">
                <a:solidFill>
                  <a:schemeClr val="tx1"/>
                </a:solidFill>
                <a:latin typeface="+mn-lt"/>
              </a:rPr>
            </a:br>
            <a:r>
              <a:rPr lang="en-IN" sz="2000" b="1" dirty="0" smtClean="0">
                <a:solidFill>
                  <a:schemeClr val="tx1"/>
                </a:solidFill>
                <a:latin typeface="+mn-lt"/>
              </a:rPr>
              <a:t>Ref : </a:t>
            </a:r>
            <a:r>
              <a:rPr lang="en-IN" sz="2000" b="1" u="sng" dirty="0" smtClean="0">
                <a:solidFill>
                  <a:schemeClr val="tx1"/>
                </a:solidFill>
                <a:latin typeface="+mn-lt"/>
                <a:hlinkClick r:id="rId2"/>
              </a:rPr>
              <a:t>https</a:t>
            </a:r>
            <a:r>
              <a:rPr lang="en-IN" sz="2000" b="1" u="sng" dirty="0">
                <a:solidFill>
                  <a:schemeClr val="tx1"/>
                </a:solidFill>
                <a:latin typeface="+mn-lt"/>
                <a:hlinkClick r:id="rId2"/>
              </a:rPr>
              <a:t>://www.aai.aero/sites/default/files/press_release_news/MOU%20WITH%20COAST%20Guard.pdf</a:t>
            </a:r>
            <a:r>
              <a:rPr lang="en-IN" dirty="0"/>
              <a:t/>
            </a:r>
            <a:br>
              <a:rPr lang="en-IN" dirty="0"/>
            </a:br>
            <a:endParaRPr lang="en-IN" dirty="0"/>
          </a:p>
        </p:txBody>
      </p:sp>
      <p:pic>
        <p:nvPicPr>
          <p:cNvPr id="5" name="Content Placeholder 4"/>
          <p:cNvPicPr>
            <a:picLocks noGrp="1" noChangeAspect="1"/>
          </p:cNvPicPr>
          <p:nvPr>
            <p:ph idx="1"/>
          </p:nvPr>
        </p:nvPicPr>
        <p:blipFill>
          <a:blip r:embed="rId3"/>
          <a:stretch>
            <a:fillRect/>
          </a:stretch>
        </p:blipFill>
        <p:spPr>
          <a:xfrm>
            <a:off x="911382" y="626047"/>
            <a:ext cx="10058400" cy="3240123"/>
          </a:xfrm>
          <a:prstGeom prst="rect">
            <a:avLst/>
          </a:prstGeom>
        </p:spPr>
      </p:pic>
      <p:sp>
        <p:nvSpPr>
          <p:cNvPr id="4" name="Slide Number Placeholder 3"/>
          <p:cNvSpPr>
            <a:spLocks noGrp="1"/>
          </p:cNvSpPr>
          <p:nvPr>
            <p:ph type="sldNum" sz="quarter" idx="12"/>
          </p:nvPr>
        </p:nvSpPr>
        <p:spPr/>
        <p:txBody>
          <a:bodyPr/>
          <a:lstStyle/>
          <a:p>
            <a:fld id="{03ABB218-BEB4-491D-A67B-BB08B1B42134}" type="slidenum">
              <a:rPr lang="en-IN" sz="2800" smtClean="0"/>
              <a:t>8</a:t>
            </a:fld>
            <a:endParaRPr lang="en-IN" sz="2800" dirty="0"/>
          </a:p>
        </p:txBody>
      </p:sp>
    </p:spTree>
    <p:extLst>
      <p:ext uri="{BB962C8B-B14F-4D97-AF65-F5344CB8AC3E}">
        <p14:creationId xmlns:p14="http://schemas.microsoft.com/office/powerpoint/2010/main" val="32419553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rial Black" panose="020B0A04020102020204" pitchFamily="34" charset="0"/>
              </a:rPr>
              <a:t>Locating a distressed Ship/ Cargo</a:t>
            </a:r>
            <a:endParaRPr lang="en-IN" dirty="0">
              <a:latin typeface="Arial Black" panose="020B0A04020102020204" pitchFamily="34" charset="0"/>
            </a:endParaRPr>
          </a:p>
        </p:txBody>
      </p:sp>
      <p:sp>
        <p:nvSpPr>
          <p:cNvPr id="3" name="Content Placeholder 2"/>
          <p:cNvSpPr>
            <a:spLocks noGrp="1"/>
          </p:cNvSpPr>
          <p:nvPr>
            <p:ph idx="1"/>
          </p:nvPr>
        </p:nvSpPr>
        <p:spPr/>
        <p:txBody>
          <a:bodyPr>
            <a:normAutofit/>
          </a:bodyPr>
          <a:lstStyle/>
          <a:p>
            <a:pPr marL="457200" indent="-457200" algn="just">
              <a:buClr>
                <a:schemeClr val="tx1"/>
              </a:buClr>
              <a:buFont typeface="+mj-lt"/>
              <a:buAutoNum type="arabicPeriod"/>
            </a:pPr>
            <a:r>
              <a:rPr lang="en-IN" sz="2800" dirty="0" smtClean="0"/>
              <a:t>Done mostly with the help of </a:t>
            </a:r>
            <a:r>
              <a:rPr lang="en-IN" sz="2800" dirty="0"/>
              <a:t>Automatic Identification System </a:t>
            </a:r>
            <a:r>
              <a:rPr lang="en-IN" sz="2800" dirty="0" smtClean="0"/>
              <a:t>(AIS) data </a:t>
            </a:r>
            <a:r>
              <a:rPr lang="en-IN" sz="2800" dirty="0" smtClean="0">
                <a:sym typeface="Wingdings" panose="05000000000000000000" pitchFamily="2" charset="2"/>
              </a:rPr>
              <a:t> as per regulation 19 of SOLAS Chapter V.</a:t>
            </a:r>
            <a:endParaRPr lang="en-IN" sz="2800" dirty="0" smtClean="0"/>
          </a:p>
          <a:p>
            <a:pPr marL="457200" indent="-457200" algn="just">
              <a:buClr>
                <a:schemeClr val="tx1"/>
              </a:buClr>
              <a:buFont typeface="+mj-lt"/>
              <a:buAutoNum type="arabicPeriod"/>
            </a:pPr>
            <a:r>
              <a:rPr lang="en-IN" sz="2800" dirty="0" smtClean="0"/>
              <a:t>In IOR </a:t>
            </a:r>
            <a:r>
              <a:rPr lang="en-IN" sz="2800" dirty="0">
                <a:sym typeface="Wingdings" panose="05000000000000000000" pitchFamily="2" charset="2"/>
              </a:rPr>
              <a:t> </a:t>
            </a:r>
            <a:r>
              <a:rPr lang="en-IN" sz="2800" dirty="0" smtClean="0">
                <a:sym typeface="Wingdings" panose="05000000000000000000" pitchFamily="2" charset="2"/>
              </a:rPr>
              <a:t>Information Management </a:t>
            </a:r>
            <a:r>
              <a:rPr lang="en-IN" sz="2800" dirty="0">
                <a:sym typeface="Wingdings" panose="05000000000000000000" pitchFamily="2" charset="2"/>
              </a:rPr>
              <a:t>and </a:t>
            </a:r>
            <a:r>
              <a:rPr lang="en-IN" sz="2800" dirty="0" smtClean="0">
                <a:sym typeface="Wingdings" panose="05000000000000000000" pitchFamily="2" charset="2"/>
              </a:rPr>
              <a:t>Analysis Centre (IMA</a:t>
            </a:r>
            <a:r>
              <a:rPr lang="en-IN" sz="2800" dirty="0">
                <a:sym typeface="Wingdings" panose="05000000000000000000" pitchFamily="2" charset="2"/>
              </a:rPr>
              <a:t>C</a:t>
            </a:r>
            <a:r>
              <a:rPr lang="en-IN" sz="2800" dirty="0" smtClean="0">
                <a:sym typeface="Wingdings" panose="05000000000000000000" pitchFamily="2" charset="2"/>
              </a:rPr>
              <a:t>), </a:t>
            </a:r>
            <a:r>
              <a:rPr lang="en-IN" sz="2800" dirty="0" err="1" smtClean="0">
                <a:sym typeface="Wingdings" panose="05000000000000000000" pitchFamily="2" charset="2"/>
              </a:rPr>
              <a:t>Gurgoan</a:t>
            </a:r>
            <a:r>
              <a:rPr lang="en-IN" sz="2800" dirty="0" smtClean="0">
                <a:sym typeface="Wingdings" panose="05000000000000000000" pitchFamily="2" charset="2"/>
              </a:rPr>
              <a:t> uses this data to track ships and non – military submersibles</a:t>
            </a:r>
          </a:p>
          <a:p>
            <a:pPr marL="457200" indent="-457200" algn="just">
              <a:buClr>
                <a:schemeClr val="tx1"/>
              </a:buClr>
              <a:buFont typeface="+mj-lt"/>
              <a:buAutoNum type="arabicPeriod"/>
            </a:pPr>
            <a:r>
              <a:rPr lang="en-IN" sz="2800" dirty="0" smtClean="0">
                <a:sym typeface="Wingdings" panose="05000000000000000000" pitchFamily="2" charset="2"/>
              </a:rPr>
              <a:t>IMAC is a joint initiative of the navy, coast guard and the </a:t>
            </a:r>
            <a:r>
              <a:rPr lang="en-IN" sz="2800" dirty="0"/>
              <a:t> Bharat Electronics </a:t>
            </a:r>
            <a:r>
              <a:rPr lang="en-IN" sz="2800" dirty="0" smtClean="0"/>
              <a:t>Ltd</a:t>
            </a:r>
            <a:r>
              <a:rPr lang="en-IN" sz="2800" dirty="0"/>
              <a:t> </a:t>
            </a:r>
            <a:r>
              <a:rPr lang="en-IN" sz="2800" dirty="0" smtClean="0">
                <a:sym typeface="Wingdings" panose="05000000000000000000" pitchFamily="2" charset="2"/>
              </a:rPr>
              <a:t> hence no need of </a:t>
            </a:r>
            <a:r>
              <a:rPr lang="en-IN" sz="2800" dirty="0" err="1" smtClean="0">
                <a:sym typeface="Wingdings" panose="05000000000000000000" pitchFamily="2" charset="2"/>
              </a:rPr>
              <a:t>MoU</a:t>
            </a:r>
            <a:r>
              <a:rPr lang="en-IN" sz="2800" dirty="0" smtClean="0">
                <a:sym typeface="Wingdings" panose="05000000000000000000" pitchFamily="2" charset="2"/>
              </a:rPr>
              <a:t> here</a:t>
            </a:r>
            <a:endParaRPr lang="en-IN" sz="2800" b="1" dirty="0"/>
          </a:p>
        </p:txBody>
      </p:sp>
      <p:sp>
        <p:nvSpPr>
          <p:cNvPr id="5" name="Slide Number Placeholder 4"/>
          <p:cNvSpPr>
            <a:spLocks noGrp="1"/>
          </p:cNvSpPr>
          <p:nvPr>
            <p:ph type="sldNum" sz="quarter" idx="12"/>
          </p:nvPr>
        </p:nvSpPr>
        <p:spPr/>
        <p:txBody>
          <a:bodyPr/>
          <a:lstStyle/>
          <a:p>
            <a:fld id="{03ABB218-BEB4-491D-A67B-BB08B1B42134}" type="slidenum">
              <a:rPr lang="en-IN" sz="2800" smtClean="0"/>
              <a:t>9</a:t>
            </a:fld>
            <a:endParaRPr lang="en-IN" sz="2800" dirty="0"/>
          </a:p>
        </p:txBody>
      </p:sp>
    </p:spTree>
    <p:extLst>
      <p:ext uri="{BB962C8B-B14F-4D97-AF65-F5344CB8AC3E}">
        <p14:creationId xmlns:p14="http://schemas.microsoft.com/office/powerpoint/2010/main" val="1204672904"/>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3938</TotalTime>
  <Words>1826</Words>
  <Application>Microsoft Office PowerPoint</Application>
  <PresentationFormat>Widescreen</PresentationFormat>
  <Paragraphs>171</Paragraphs>
  <Slides>39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Arial Black</vt:lpstr>
      <vt:lpstr>Calibri</vt:lpstr>
      <vt:lpstr>Calibri Light</vt:lpstr>
      <vt:lpstr>Wingdings</vt:lpstr>
      <vt:lpstr>Retrospect</vt:lpstr>
      <vt:lpstr>UWSAR – Regulatory Framework for the IOR </vt:lpstr>
      <vt:lpstr>ABOUT PS STATION (MRC)</vt:lpstr>
      <vt:lpstr>CONTENTS</vt:lpstr>
      <vt:lpstr>PowerPoint Presentation</vt:lpstr>
      <vt:lpstr>STEPS INVOLVED</vt:lpstr>
      <vt:lpstr>Locating a Distressed Airplane</vt:lpstr>
      <vt:lpstr>PowerPoint Presentation</vt:lpstr>
      <vt:lpstr>Figure 2: Press release by AAI Ref : https://www.aai.aero/sites/default/files/press_release_news/MOU%20WITH%20COAST%20Guard.pdf </vt:lpstr>
      <vt:lpstr>Locating a distressed Ship/ Cargo</vt:lpstr>
      <vt:lpstr>Locating a distressed non – military submersible</vt:lpstr>
      <vt:lpstr>Locating a distressed military submersible / submarine</vt:lpstr>
      <vt:lpstr>SURVEYING</vt:lpstr>
      <vt:lpstr>BATHYMETRIC SURVEY</vt:lpstr>
      <vt:lpstr>PowerPoint Presentation</vt:lpstr>
      <vt:lpstr>BATHYMETRIC SURVEY IN THE IOR</vt:lpstr>
      <vt:lpstr>PowerPoint Presentation</vt:lpstr>
      <vt:lpstr>SENDING SEARCH VEHICLE TO THE DISTRESS SCENE ( Choice Criteria )</vt:lpstr>
      <vt:lpstr>AF 447 – A SUMMARY OF SEARCH OPERATION</vt:lpstr>
      <vt:lpstr>PowerPoint Presentation</vt:lpstr>
      <vt:lpstr>PowerPoint Presentation</vt:lpstr>
      <vt:lpstr>USING RECOVERY VEHICLE TO BRING THE DISTRESSED VECHILE TO THE SEA SURFACE (Choice Criteria) </vt:lpstr>
      <vt:lpstr>PowerPoint Presentation</vt:lpstr>
      <vt:lpstr>PowerPoint Presentation</vt:lpstr>
      <vt:lpstr>SAR MISSION ORGANIZATION</vt:lpstr>
      <vt:lpstr>SAR COORDINATOR (SC)</vt:lpstr>
      <vt:lpstr>SAR MISSION COORDINATOR (SMC) </vt:lpstr>
      <vt:lpstr>ON SCENE COORDINATOR (OSC)</vt:lpstr>
      <vt:lpstr>AIRCRAFT COORDINATOR (ACO)</vt:lpstr>
      <vt:lpstr>SEARCH AND RESCUE UNITS (SRUs)</vt:lpstr>
      <vt:lpstr>PowerPoint Presentation</vt:lpstr>
      <vt:lpstr>MARITIME RESCUE COORDINATION CENTRE IN ISRR</vt:lpstr>
      <vt:lpstr>PowerPoint Presentation</vt:lpstr>
      <vt:lpstr>PowerPoint Presentation</vt:lpstr>
      <vt:lpstr>PowerPoint Presentation</vt:lpstr>
      <vt:lpstr>PowerPoint Presentation</vt:lpstr>
      <vt:lpstr>PowerPoint Presentation</vt:lpstr>
      <vt:lpstr>REFERENCES</vt:lpstr>
      <vt:lpstr>PowerPoint Presentation</vt:lpstr>
      <vt:lpstr>PowerPoint Presentation</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UWSAR</dc:title>
  <dc:creator>NARENDRA KUMAR</dc:creator>
  <cp:lastModifiedBy>NARENDRA KUMAR</cp:lastModifiedBy>
  <cp:revision>149</cp:revision>
  <dcterms:created xsi:type="dcterms:W3CDTF">2020-06-02T22:12:32Z</dcterms:created>
  <dcterms:modified xsi:type="dcterms:W3CDTF">2020-06-25T03:30:16Z</dcterms:modified>
</cp:coreProperties>
</file>